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colors4.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charts/style4.xml" ContentType="application/vnd.ms-office.chartstyle+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1.svg" ContentType="image/svg+xml"/>
  <Override PartName="/ppt/media/image13.svg" ContentType="image/svg+xml"/>
  <Override PartName="/ppt/media/image15.svg" ContentType="image/svg+xml"/>
  <Override PartName="/ppt/media/image2.svg" ContentType="image/svg+xml"/>
  <Override PartName="/ppt/media/image4.svg" ContentType="image/svg+xml"/>
  <Override PartName="/ppt/media/image6.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7"/>
  </p:notesMasterIdLst>
  <p:sldIdLst>
    <p:sldId id="256" r:id="rId3"/>
    <p:sldId id="257" r:id="rId4"/>
    <p:sldId id="258" r:id="rId5"/>
    <p:sldId id="259" r:id="rId6"/>
    <p:sldId id="261" r:id="rId8"/>
    <p:sldId id="262" r:id="rId9"/>
    <p:sldId id="260" r:id="rId10"/>
    <p:sldId id="263" r:id="rId11"/>
    <p:sldId id="264" r:id="rId12"/>
    <p:sldId id="265" r:id="rId13"/>
    <p:sldId id="267" r:id="rId14"/>
    <p:sldId id="269" r:id="rId15"/>
    <p:sldId id="266" r:id="rId16"/>
  </p:sldIdLst>
  <p:sldSz cx="18288000" cy="10287000"/>
  <p:notesSz cx="6858000" cy="9144000"/>
  <p:embeddedFontLst>
    <p:embeddedFont>
      <p:font typeface="Cooper BT Bold" panose="0208080404030B020404"/>
      <p:bold r:id="rId20"/>
    </p:embeddedFont>
    <p:embeddedFont>
      <p:font typeface="Lato" panose="020F0502020204030203" pitchFamily="34" charset="0"/>
      <p:regular r:id="rId21"/>
      <p:bold r:id="rId22"/>
      <p:italic r:id="rId23"/>
      <p:boldItalic r:id="rId24"/>
    </p:embeddedFont>
    <p:embeddedFont>
      <p:font typeface="Montserrat ExtraBold" pitchFamily="2" charset="0"/>
      <p:bold r:id="rId25"/>
    </p:embeddedFont>
    <p:embeddedFont>
      <p:font typeface="Montserrat"/>
      <p:regular r:id="rId26"/>
      <p:bold r:id="rId27"/>
      <p:italic r:id="rId28"/>
      <p:boldItalic r:id="rId29"/>
    </p:embeddedFont>
    <p:embeddedFont>
      <p:font typeface="Montserrat Black" pitchFamily="2" charset="0"/>
      <p:bold r:id="rId30"/>
    </p:embeddedFont>
    <p:embeddedFont>
      <p:font typeface="Montserrat" pitchFamily="2" charset="0"/>
      <p:regular r:id="rId31"/>
      <p:bold r:id="rId32"/>
      <p:italic r:id="rId33"/>
      <p:boldItalic r:id="rId34"/>
    </p:embeddedFont>
    <p:embeddedFont>
      <p:font typeface="Lato Light" panose="020F0302020204030203" pitchFamily="34" charset="0"/>
      <p:regular r:id="rId35"/>
      <p:italic r:id="rId36"/>
    </p:embeddedFont>
    <p:embeddedFont>
      <p:font typeface="Calibri" panose="020F0502020204030204"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77F6"/>
    <a:srgbClr val="30F8DA"/>
    <a:srgbClr val="F8304E"/>
    <a:srgbClr val="38F0A6"/>
    <a:srgbClr val="F6A223"/>
    <a:srgbClr val="F796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80630" autoAdjust="0"/>
  </p:normalViewPr>
  <p:slideViewPr>
    <p:cSldViewPr showGuides="1">
      <p:cViewPr varScale="1">
        <p:scale>
          <a:sx n="58" d="100"/>
          <a:sy n="58" d="100"/>
        </p:scale>
        <p:origin x="149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0" Type="http://schemas.openxmlformats.org/officeDocument/2006/relationships/font" Target="fonts/font21.fntdata"/><Relationship Id="rId4" Type="http://schemas.openxmlformats.org/officeDocument/2006/relationships/slide" Target="slides/slide2.xml"/><Relationship Id="rId39" Type="http://schemas.openxmlformats.org/officeDocument/2006/relationships/font" Target="fonts/font20.fntdata"/><Relationship Id="rId38" Type="http://schemas.openxmlformats.org/officeDocument/2006/relationships/font" Target="fonts/font19.fntdata"/><Relationship Id="rId37" Type="http://schemas.openxmlformats.org/officeDocument/2006/relationships/font" Target="fonts/font18.fntdata"/><Relationship Id="rId36" Type="http://schemas.openxmlformats.org/officeDocument/2006/relationships/font" Target="fonts/font17.fntdata"/><Relationship Id="rId35" Type="http://schemas.openxmlformats.org/officeDocument/2006/relationships/font" Target="fonts/font16.fntdata"/><Relationship Id="rId34" Type="http://schemas.openxmlformats.org/officeDocument/2006/relationships/font" Target="fonts/font15.fntdata"/><Relationship Id="rId33" Type="http://schemas.openxmlformats.org/officeDocument/2006/relationships/font" Target="fonts/font14.fntdata"/><Relationship Id="rId32" Type="http://schemas.openxmlformats.org/officeDocument/2006/relationships/font" Target="fonts/font13.fntdata"/><Relationship Id="rId31" Type="http://schemas.openxmlformats.org/officeDocument/2006/relationships/font" Target="fonts/font12.fntdata"/><Relationship Id="rId30" Type="http://schemas.openxmlformats.org/officeDocument/2006/relationships/font" Target="fonts/font11.fntdata"/><Relationship Id="rId3" Type="http://schemas.openxmlformats.org/officeDocument/2006/relationships/slide" Target="slides/slide1.xml"/><Relationship Id="rId29" Type="http://schemas.openxmlformats.org/officeDocument/2006/relationships/font" Target="fonts/font10.fntdata"/><Relationship Id="rId28" Type="http://schemas.openxmlformats.org/officeDocument/2006/relationships/font" Target="fonts/font9.fntdata"/><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C:\Users\conva\Desktop\Data%20Analytics%20Case%20Studies\Bellabeat_090624\Analysis%20Results\Ranked_Sleep_VS_Activity.csv" TargetMode="External"/></Relationships>
</file>

<file path=ppt/charts/_rels/chart4.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Users\conva\Desktop\Data%20Analytics%20Case%20Studies\Bellabeat_090624\Analysis%20Results\Ranked_Sleep_VS_Activity.csv"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GB" sz="2040" b="0" i="0" u="none" strike="noStrike" kern="1200" spc="0" baseline="0">
                <a:solidFill>
                  <a:schemeClr val="tx1">
                    <a:lumMod val="65000"/>
                    <a:lumOff val="35000"/>
                  </a:schemeClr>
                </a:solidFill>
                <a:latin typeface="Montserrat" pitchFamily="2" charset="0"/>
                <a:ea typeface="+mn-ea"/>
                <a:cs typeface="+mn-cs"/>
              </a:defRPr>
            </a:pPr>
            <a:r>
              <a:rPr lang="en-GB"/>
              <a:t>Number of users utilising each feature</a:t>
            </a:r>
            <a:endParaRPr lang="en-GB"/>
          </a:p>
        </c:rich>
      </c:tx>
      <c:layout/>
      <c:overlay val="0"/>
      <c:spPr>
        <a:noFill/>
        <a:ln>
          <a:noFill/>
        </a:ln>
        <a:effectLst/>
      </c:spPr>
    </c:title>
    <c:autoTitleDeleted val="0"/>
    <c:plotArea>
      <c:layout/>
      <c:barChart>
        <c:barDir val="col"/>
        <c:grouping val="clustered"/>
        <c:varyColors val="0"/>
        <c:ser>
          <c:idx val="0"/>
          <c:order val="0"/>
          <c:tx>
            <c:strRef>
              <c:f>Sheet1!$B$1</c:f>
              <c:strCache>
                <c:ptCount val="1"/>
                <c:pt idx="0">
                  <c:v>March</c:v>
                </c:pt>
              </c:strCache>
            </c:strRef>
          </c:tx>
          <c:spPr>
            <a:solidFill>
              <a:srgbClr val="30F8DA"/>
            </a:solidFill>
            <a:ln>
              <a:noFill/>
            </a:ln>
            <a:effectLst/>
          </c:spPr>
          <c:invertIfNegative val="0"/>
          <c:dLbls>
            <c:delete val="1"/>
          </c:dLbls>
          <c:cat>
            <c:strRef>
              <c:f>Sheet1!$A$2:$A$7</c:f>
              <c:strCache>
                <c:ptCount val="6"/>
                <c:pt idx="0">
                  <c:v>Sleep</c:v>
                </c:pt>
                <c:pt idx="1">
                  <c:v>Activity</c:v>
                </c:pt>
                <c:pt idx="2">
                  <c:v>Heart rate</c:v>
                </c:pt>
                <c:pt idx="3">
                  <c:v>Calorie</c:v>
                </c:pt>
                <c:pt idx="4">
                  <c:v>BMI &amp; Weight</c:v>
                </c:pt>
                <c:pt idx="5">
                  <c:v>MET</c:v>
                </c:pt>
              </c:strCache>
            </c:strRef>
          </c:cat>
          <c:val>
            <c:numRef>
              <c:f>Sheet1!$B$2:$B$7</c:f>
              <c:numCache>
                <c:formatCode>General</c:formatCode>
                <c:ptCount val="6"/>
                <c:pt idx="0">
                  <c:v>0</c:v>
                </c:pt>
                <c:pt idx="1">
                  <c:v>4</c:v>
                </c:pt>
                <c:pt idx="2">
                  <c:v>13</c:v>
                </c:pt>
                <c:pt idx="3">
                  <c:v>33</c:v>
                </c:pt>
                <c:pt idx="4">
                  <c:v>2</c:v>
                </c:pt>
                <c:pt idx="5">
                  <c:v>24</c:v>
                </c:pt>
              </c:numCache>
            </c:numRef>
          </c:val>
        </c:ser>
        <c:ser>
          <c:idx val="1"/>
          <c:order val="1"/>
          <c:tx>
            <c:strRef>
              <c:f>Sheet1!$C$1</c:f>
              <c:strCache>
                <c:ptCount val="1"/>
                <c:pt idx="0">
                  <c:v>April</c:v>
                </c:pt>
              </c:strCache>
            </c:strRef>
          </c:tx>
          <c:spPr>
            <a:solidFill>
              <a:srgbClr val="2377F6"/>
            </a:solidFill>
            <a:ln>
              <a:noFill/>
            </a:ln>
            <a:effectLst/>
          </c:spPr>
          <c:invertIfNegative val="0"/>
          <c:dLbls>
            <c:delete val="1"/>
          </c:dLbls>
          <c:cat>
            <c:strRef>
              <c:f>Sheet1!$A$2:$A$7</c:f>
              <c:strCache>
                <c:ptCount val="6"/>
                <c:pt idx="0">
                  <c:v>Sleep</c:v>
                </c:pt>
                <c:pt idx="1">
                  <c:v>Activity</c:v>
                </c:pt>
                <c:pt idx="2">
                  <c:v>Heart rate</c:v>
                </c:pt>
                <c:pt idx="3">
                  <c:v>Calorie</c:v>
                </c:pt>
                <c:pt idx="4">
                  <c:v>BMI &amp; Weight</c:v>
                </c:pt>
                <c:pt idx="5">
                  <c:v>MET</c:v>
                </c:pt>
              </c:strCache>
            </c:strRef>
          </c:cat>
          <c:val>
            <c:numRef>
              <c:f>Sheet1!$C$2:$C$7</c:f>
              <c:numCache>
                <c:formatCode>General</c:formatCode>
                <c:ptCount val="6"/>
                <c:pt idx="0">
                  <c:v>16</c:v>
                </c:pt>
                <c:pt idx="1">
                  <c:v>32</c:v>
                </c:pt>
                <c:pt idx="2">
                  <c:v>7</c:v>
                </c:pt>
                <c:pt idx="3">
                  <c:v>32</c:v>
                </c:pt>
                <c:pt idx="4">
                  <c:v>3</c:v>
                </c:pt>
                <c:pt idx="5">
                  <c:v>24</c:v>
                </c:pt>
              </c:numCache>
            </c:numRef>
          </c:val>
        </c:ser>
        <c:dLbls>
          <c:showLegendKey val="0"/>
          <c:showVal val="0"/>
          <c:showCatName val="0"/>
          <c:showSerName val="0"/>
          <c:showPercent val="0"/>
          <c:showBubbleSize val="0"/>
        </c:dLbls>
        <c:gapWidth val="219"/>
        <c:overlap val="-27"/>
        <c:axId val="587559872"/>
        <c:axId val="627898559"/>
      </c:barChart>
      <c:catAx>
        <c:axId val="587559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1700" b="0" i="0" u="none" strike="noStrike" kern="1200" baseline="0">
                <a:solidFill>
                  <a:schemeClr val="tx1">
                    <a:lumMod val="65000"/>
                    <a:lumOff val="35000"/>
                  </a:schemeClr>
                </a:solidFill>
                <a:latin typeface="Montserrat" pitchFamily="2" charset="0"/>
                <a:ea typeface="+mn-ea"/>
                <a:cs typeface="+mn-cs"/>
              </a:defRPr>
            </a:pPr>
          </a:p>
        </c:txPr>
        <c:crossAx val="627898559"/>
        <c:crosses val="autoZero"/>
        <c:auto val="1"/>
        <c:lblAlgn val="ctr"/>
        <c:lblOffset val="100"/>
        <c:noMultiLvlLbl val="0"/>
      </c:catAx>
      <c:valAx>
        <c:axId val="62789855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GB" sz="1700" b="0" i="0" u="none" strike="noStrike" kern="1200" baseline="0">
                <a:solidFill>
                  <a:schemeClr val="tx1">
                    <a:lumMod val="65000"/>
                    <a:lumOff val="35000"/>
                  </a:schemeClr>
                </a:solidFill>
                <a:latin typeface="Montserrat" pitchFamily="2" charset="0"/>
                <a:ea typeface="+mn-ea"/>
                <a:cs typeface="+mn-cs"/>
              </a:defRPr>
            </a:pPr>
          </a:p>
        </c:txPr>
        <c:crossAx val="58755987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en-GB" sz="1500" b="0" i="0" u="none" strike="noStrike" kern="1200" baseline="0">
              <a:solidFill>
                <a:schemeClr val="tx1">
                  <a:lumMod val="65000"/>
                  <a:lumOff val="35000"/>
                </a:schemeClr>
              </a:solidFill>
              <a:latin typeface="Montserrat" pitchFamily="2" charset="0"/>
              <a:ea typeface="+mn-ea"/>
              <a:cs typeface="+mn-cs"/>
            </a:defRPr>
          </a:pPr>
        </a:p>
      </c:txPr>
    </c:legend>
    <c:plotVisOnly val="1"/>
    <c:dispBlanksAs val="gap"/>
    <c:showDLblsOverMax val="0"/>
  </c:chart>
  <c:spPr>
    <a:noFill/>
    <a:ln>
      <a:noFill/>
    </a:ln>
    <a:effectLst/>
  </c:spPr>
  <c:txPr>
    <a:bodyPr/>
    <a:lstStyle/>
    <a:p>
      <a:pPr>
        <a:defRPr lang="en-GB" sz="1700" baseline="0">
          <a:latin typeface="Montserrat" pitchFamily="2" charset="0"/>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GB" sz="2040" b="0" i="0" u="none" strike="noStrike" kern="1200" spc="0" baseline="0">
                <a:solidFill>
                  <a:schemeClr val="tx1">
                    <a:lumMod val="65000"/>
                    <a:lumOff val="35000"/>
                  </a:schemeClr>
                </a:solidFill>
                <a:latin typeface="Montserrat" pitchFamily="2" charset="0"/>
                <a:ea typeface="+mn-ea"/>
                <a:cs typeface="+mn-cs"/>
              </a:defRPr>
            </a:pPr>
            <a:r>
              <a:rPr lang="en-GB" dirty="0"/>
              <a:t>Users</a:t>
            </a:r>
            <a:r>
              <a:rPr lang="en-GB" baseline="0" dirty="0"/>
              <a:t> sorted in activity levels</a:t>
            </a:r>
            <a:endParaRPr lang="en-GB" dirty="0"/>
          </a:p>
        </c:rich>
      </c:tx>
      <c:layout/>
      <c:overlay val="0"/>
      <c:spPr>
        <a:noFill/>
        <a:ln>
          <a:noFill/>
        </a:ln>
        <a:effectLst/>
      </c:spPr>
    </c:title>
    <c:autoTitleDeleted val="0"/>
    <c:plotArea>
      <c:layout/>
      <c:barChart>
        <c:barDir val="col"/>
        <c:grouping val="clustered"/>
        <c:varyColors val="0"/>
        <c:ser>
          <c:idx val="0"/>
          <c:order val="0"/>
          <c:tx>
            <c:strRef>
              <c:f>Sheet1!$B$1</c:f>
              <c:strCache>
                <c:ptCount val="1"/>
                <c:pt idx="0">
                  <c:v>Number of Users</c:v>
                </c:pt>
              </c:strCache>
            </c:strRef>
          </c:tx>
          <c:spPr>
            <a:solidFill>
              <a:srgbClr val="2377F6"/>
            </a:solidFill>
            <a:ln>
              <a:noFill/>
            </a:ln>
            <a:effectLst/>
          </c:spPr>
          <c:invertIfNegative val="0"/>
          <c:dLbls>
            <c:delete val="1"/>
          </c:dLbls>
          <c:cat>
            <c:strRef>
              <c:f>Sheet1!$A$2:$A$5</c:f>
              <c:strCache>
                <c:ptCount val="4"/>
                <c:pt idx="0">
                  <c:v>Sedentary</c:v>
                </c:pt>
                <c:pt idx="1">
                  <c:v>Average</c:v>
                </c:pt>
                <c:pt idx="2">
                  <c:v>Active</c:v>
                </c:pt>
                <c:pt idx="3">
                  <c:v>Very Active</c:v>
                </c:pt>
              </c:strCache>
            </c:strRef>
          </c:cat>
          <c:val>
            <c:numRef>
              <c:f>Sheet1!$B$2:$B$5</c:f>
              <c:numCache>
                <c:formatCode>General</c:formatCode>
                <c:ptCount val="4"/>
                <c:pt idx="0">
                  <c:v>13</c:v>
                </c:pt>
                <c:pt idx="1">
                  <c:v>10</c:v>
                </c:pt>
                <c:pt idx="2">
                  <c:v>5</c:v>
                </c:pt>
                <c:pt idx="3">
                  <c:v>5</c:v>
                </c:pt>
              </c:numCache>
            </c:numRef>
          </c:val>
        </c:ser>
        <c:dLbls>
          <c:showLegendKey val="0"/>
          <c:showVal val="0"/>
          <c:showCatName val="0"/>
          <c:showSerName val="0"/>
          <c:showPercent val="0"/>
          <c:showBubbleSize val="0"/>
        </c:dLbls>
        <c:gapWidth val="219"/>
        <c:overlap val="-27"/>
        <c:axId val="587559872"/>
        <c:axId val="627898559"/>
      </c:barChart>
      <c:catAx>
        <c:axId val="587559872"/>
        <c:scaling>
          <c:orientation val="minMax"/>
        </c:scaling>
        <c:delete val="0"/>
        <c:axPos val="b"/>
        <c:title>
          <c:tx>
            <c:rich>
              <a:bodyPr rot="0" spcFirstLastPara="1" vertOverflow="ellipsis" vert="horz" wrap="square" anchor="ctr" anchorCtr="1"/>
              <a:lstStyle/>
              <a:p>
                <a:pPr>
                  <a:defRPr lang="en-GB" sz="1700" b="0" i="0" u="none" strike="noStrike" kern="1200" baseline="0">
                    <a:solidFill>
                      <a:schemeClr val="tx1">
                        <a:lumMod val="65000"/>
                        <a:lumOff val="35000"/>
                      </a:schemeClr>
                    </a:solidFill>
                    <a:latin typeface="Montserrat" pitchFamily="2" charset="0"/>
                    <a:ea typeface="+mn-ea"/>
                    <a:cs typeface="+mn-cs"/>
                  </a:defRPr>
                </a:pPr>
                <a:r>
                  <a:rPr lang="en-GB" dirty="0"/>
                  <a:t>Activity</a:t>
                </a:r>
                <a:r>
                  <a:rPr lang="en-GB" baseline="0" dirty="0"/>
                  <a:t> Level</a:t>
                </a:r>
                <a:endParaRPr lang="en-GB" dirty="0"/>
              </a:p>
            </c:rich>
          </c:tx>
          <c:layout/>
          <c:overlay val="0"/>
          <c:spPr>
            <a:noFill/>
            <a:ln>
              <a:noFill/>
            </a:ln>
            <a:effectLst/>
          </c:sp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1700" b="0" i="0" u="none" strike="noStrike" kern="1200" baseline="0">
                <a:solidFill>
                  <a:schemeClr val="tx1">
                    <a:lumMod val="65000"/>
                    <a:lumOff val="35000"/>
                  </a:schemeClr>
                </a:solidFill>
                <a:latin typeface="Montserrat" pitchFamily="2" charset="0"/>
                <a:ea typeface="+mn-ea"/>
                <a:cs typeface="+mn-cs"/>
              </a:defRPr>
            </a:pPr>
          </a:p>
        </c:txPr>
        <c:crossAx val="627898559"/>
        <c:crosses val="autoZero"/>
        <c:auto val="1"/>
        <c:lblAlgn val="ctr"/>
        <c:lblOffset val="100"/>
        <c:noMultiLvlLbl val="0"/>
      </c:catAx>
      <c:valAx>
        <c:axId val="62789855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en-GB" sz="1700" b="0" i="0" u="none" strike="noStrike" kern="1200" baseline="0">
                    <a:solidFill>
                      <a:schemeClr val="tx1">
                        <a:lumMod val="65000"/>
                        <a:lumOff val="35000"/>
                      </a:schemeClr>
                    </a:solidFill>
                    <a:latin typeface="Montserrat" pitchFamily="2" charset="0"/>
                    <a:ea typeface="+mn-ea"/>
                    <a:cs typeface="+mn-cs"/>
                  </a:defRPr>
                </a:pPr>
                <a:r>
                  <a:rPr lang="en-GB" dirty="0"/>
                  <a:t>Number of Users</a:t>
                </a:r>
                <a:endParaRPr lang="en-GB" dirty="0"/>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GB" sz="1700" b="0" i="0" u="none" strike="noStrike" kern="1200" baseline="0">
                <a:solidFill>
                  <a:schemeClr val="tx1">
                    <a:lumMod val="65000"/>
                    <a:lumOff val="35000"/>
                  </a:schemeClr>
                </a:solidFill>
                <a:latin typeface="Montserrat" pitchFamily="2" charset="0"/>
                <a:ea typeface="+mn-ea"/>
                <a:cs typeface="+mn-cs"/>
              </a:defRPr>
            </a:pPr>
          </a:p>
        </c:txPr>
        <c:crossAx val="587559872"/>
        <c:crosses val="autoZero"/>
        <c:crossBetween val="between"/>
      </c:valAx>
      <c:spPr>
        <a:noFill/>
        <a:ln>
          <a:noFill/>
        </a:ln>
        <a:effectLst/>
      </c:spPr>
    </c:plotArea>
    <c:plotVisOnly val="1"/>
    <c:dispBlanksAs val="gap"/>
    <c:showDLblsOverMax val="0"/>
  </c:chart>
  <c:spPr>
    <a:noFill/>
    <a:ln>
      <a:noFill/>
    </a:ln>
    <a:effectLst/>
  </c:spPr>
  <c:txPr>
    <a:bodyPr/>
    <a:lstStyle/>
    <a:p>
      <a:pPr>
        <a:defRPr lang="en-GB" sz="1700" baseline="0">
          <a:latin typeface="Montserrat" pitchFamily="2" charset="0"/>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920" b="0" i="0" u="none" strike="noStrike" kern="1200" spc="0" baseline="0">
                <a:solidFill>
                  <a:prstClr val="black">
                    <a:lumMod val="65000"/>
                    <a:lumOff val="35000"/>
                  </a:prstClr>
                </a:solidFill>
                <a:latin typeface="Montserrat"/>
                <a:ea typeface="+mn-ea"/>
                <a:cs typeface="+mn-cs"/>
              </a:defRPr>
            </a:pPr>
            <a:r>
              <a:rPr lang="en-US" dirty="0"/>
              <a:t>Activity VS Sleep</a:t>
            </a:r>
            <a:endParaRPr lang="en-US" dirty="0"/>
          </a:p>
        </c:rich>
      </c:tx>
      <c:layout/>
      <c:overlay val="0"/>
      <c:spPr>
        <a:noFill/>
        <a:ln>
          <a:noFill/>
        </a:ln>
        <a:effectLst/>
      </c:spPr>
    </c:title>
    <c:autoTitleDeleted val="0"/>
    <c:plotArea>
      <c:layout/>
      <c:scatterChart>
        <c:scatterStyle val="lineMarker"/>
        <c:varyColors val="0"/>
        <c:ser>
          <c:idx val="0"/>
          <c:order val="0"/>
          <c:tx>
            <c:strRef>
              <c:f>'GRAPH Activity VS Sleep'!$B$1</c:f>
              <c:strCache>
                <c:ptCount val="1"/>
                <c:pt idx="0">
                  <c:v>Average Hours Asleep</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0"/>
            <c:dispEq val="0"/>
          </c:trendline>
          <c:xVal>
            <c:numRef>
              <c:f>'GRAPH Activity VS Sleep'!$A$2:$A$25</c:f>
              <c:numCache>
                <c:formatCode>General</c:formatCode>
                <c:ptCount val="24"/>
                <c:pt idx="0">
                  <c:v>1</c:v>
                </c:pt>
                <c:pt idx="1">
                  <c:v>2</c:v>
                </c:pt>
                <c:pt idx="2">
                  <c:v>3</c:v>
                </c:pt>
                <c:pt idx="3">
                  <c:v>5</c:v>
                </c:pt>
                <c:pt idx="4">
                  <c:v>6</c:v>
                </c:pt>
                <c:pt idx="5">
                  <c:v>7</c:v>
                </c:pt>
                <c:pt idx="6">
                  <c:v>9</c:v>
                </c:pt>
                <c:pt idx="7">
                  <c:v>10</c:v>
                </c:pt>
                <c:pt idx="8">
                  <c:v>11</c:v>
                </c:pt>
                <c:pt idx="9">
                  <c:v>12</c:v>
                </c:pt>
                <c:pt idx="10">
                  <c:v>13</c:v>
                </c:pt>
                <c:pt idx="11">
                  <c:v>15</c:v>
                </c:pt>
                <c:pt idx="12">
                  <c:v>17</c:v>
                </c:pt>
                <c:pt idx="13">
                  <c:v>18</c:v>
                </c:pt>
                <c:pt idx="14">
                  <c:v>19</c:v>
                </c:pt>
                <c:pt idx="15">
                  <c:v>21</c:v>
                </c:pt>
                <c:pt idx="16">
                  <c:v>24</c:v>
                </c:pt>
                <c:pt idx="17">
                  <c:v>25</c:v>
                </c:pt>
                <c:pt idx="18">
                  <c:v>27</c:v>
                </c:pt>
                <c:pt idx="19">
                  <c:v>28</c:v>
                </c:pt>
                <c:pt idx="20">
                  <c:v>29</c:v>
                </c:pt>
                <c:pt idx="21">
                  <c:v>31</c:v>
                </c:pt>
                <c:pt idx="22">
                  <c:v>32</c:v>
                </c:pt>
                <c:pt idx="23">
                  <c:v>33</c:v>
                </c:pt>
              </c:numCache>
            </c:numRef>
          </c:xVal>
          <c:yVal>
            <c:numRef>
              <c:f>'GRAPH Activity VS Sleep'!$B$2:$B$25</c:f>
              <c:numCache>
                <c:formatCode>General</c:formatCode>
                <c:ptCount val="24"/>
                <c:pt idx="0">
                  <c:v>7.2</c:v>
                </c:pt>
                <c:pt idx="1">
                  <c:v>4.9</c:v>
                </c:pt>
                <c:pt idx="2">
                  <c:v>4.9</c:v>
                </c:pt>
                <c:pt idx="3">
                  <c:v>7.4</c:v>
                </c:pt>
                <c:pt idx="4">
                  <c:v>7.6</c:v>
                </c:pt>
                <c:pt idx="5">
                  <c:v>6</c:v>
                </c:pt>
                <c:pt idx="6">
                  <c:v>1.1</c:v>
                </c:pt>
                <c:pt idx="7">
                  <c:v>6.7</c:v>
                </c:pt>
                <c:pt idx="8">
                  <c:v>7.5</c:v>
                </c:pt>
                <c:pt idx="9">
                  <c:v>7.7</c:v>
                </c:pt>
                <c:pt idx="10">
                  <c:v>7.4</c:v>
                </c:pt>
                <c:pt idx="11">
                  <c:v>7</c:v>
                </c:pt>
                <c:pt idx="12">
                  <c:v>4.9</c:v>
                </c:pt>
                <c:pt idx="13">
                  <c:v>5.8</c:v>
                </c:pt>
                <c:pt idx="14">
                  <c:v>2.1</c:v>
                </c:pt>
                <c:pt idx="15">
                  <c:v>7.9</c:v>
                </c:pt>
                <c:pt idx="16">
                  <c:v>5.8</c:v>
                </c:pt>
                <c:pt idx="17">
                  <c:v>6.4</c:v>
                </c:pt>
                <c:pt idx="18">
                  <c:v>7.3</c:v>
                </c:pt>
                <c:pt idx="19">
                  <c:v>8</c:v>
                </c:pt>
                <c:pt idx="20">
                  <c:v>1</c:v>
                </c:pt>
                <c:pt idx="21">
                  <c:v>6.9</c:v>
                </c:pt>
                <c:pt idx="22">
                  <c:v>10.9</c:v>
                </c:pt>
                <c:pt idx="23">
                  <c:v>8.4</c:v>
                </c:pt>
              </c:numCache>
            </c:numRef>
          </c:yVal>
          <c:smooth val="0"/>
        </c:ser>
        <c:dLbls>
          <c:showLegendKey val="0"/>
          <c:showVal val="0"/>
          <c:showCatName val="0"/>
          <c:showSerName val="0"/>
          <c:showPercent val="0"/>
          <c:showBubbleSize val="0"/>
        </c:dLbls>
        <c:axId val="1498444224"/>
        <c:axId val="1498445184"/>
      </c:scatterChart>
      <c:valAx>
        <c:axId val="1498444224"/>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lang="en-US" sz="1600" b="0" i="0" u="none" strike="noStrike" kern="1200" baseline="0">
                    <a:solidFill>
                      <a:prstClr val="black">
                        <a:lumMod val="65000"/>
                        <a:lumOff val="35000"/>
                      </a:prstClr>
                    </a:solidFill>
                    <a:latin typeface="Montserrat"/>
                    <a:ea typeface="+mn-ea"/>
                    <a:cs typeface="+mn-cs"/>
                  </a:defRPr>
                </a:pPr>
                <a:r>
                  <a:rPr lang="en-GB" dirty="0"/>
                  <a:t>Activity Rank</a:t>
                </a:r>
                <a:endParaRPr lang="en-GB" dirty="0"/>
              </a:p>
            </c:rich>
          </c:tx>
          <c:layout/>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en-US" sz="1600" b="0" i="0" u="none" strike="noStrike" kern="1200" baseline="0">
                <a:solidFill>
                  <a:prstClr val="black">
                    <a:lumMod val="65000"/>
                    <a:lumOff val="35000"/>
                  </a:prstClr>
                </a:solidFill>
                <a:latin typeface="Montserrat"/>
                <a:ea typeface="+mn-ea"/>
                <a:cs typeface="+mn-cs"/>
              </a:defRPr>
            </a:pPr>
          </a:p>
        </c:txPr>
        <c:crossAx val="1498445184"/>
        <c:crosses val="autoZero"/>
        <c:crossBetween val="midCat"/>
      </c:valAx>
      <c:valAx>
        <c:axId val="14984451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en-US" sz="1600" b="0" i="0" u="none" strike="noStrike" kern="1200" baseline="0">
                    <a:solidFill>
                      <a:prstClr val="black">
                        <a:lumMod val="65000"/>
                        <a:lumOff val="35000"/>
                      </a:prstClr>
                    </a:solidFill>
                    <a:latin typeface="Montserrat"/>
                    <a:ea typeface="+mn-ea"/>
                    <a:cs typeface="+mn-cs"/>
                  </a:defRPr>
                </a:pPr>
                <a:r>
                  <a:rPr lang="en-GB"/>
                  <a:t>Hours of Sleep</a:t>
                </a:r>
                <a:endParaRPr lang="en-GB"/>
              </a:p>
            </c:rich>
          </c:tx>
          <c:layout/>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en-US" sz="1600" b="0" i="0" u="none" strike="noStrike" kern="1200" baseline="0">
                <a:solidFill>
                  <a:prstClr val="black">
                    <a:lumMod val="65000"/>
                    <a:lumOff val="35000"/>
                  </a:prstClr>
                </a:solidFill>
                <a:latin typeface="Montserrat"/>
                <a:ea typeface="+mn-ea"/>
                <a:cs typeface="+mn-cs"/>
              </a:defRPr>
            </a:pPr>
          </a:p>
        </c:txPr>
        <c:crossAx val="1498444224"/>
        <c:crosses val="autoZero"/>
        <c:crossBetween val="midCat"/>
      </c:valAx>
      <c:spPr>
        <a:noFill/>
        <a:ln>
          <a:noFill/>
        </a:ln>
        <a:effectLst/>
      </c:spPr>
    </c:plotArea>
    <c:plotVisOnly val="1"/>
    <c:dispBlanksAs val="gap"/>
    <c:showDLblsOverMax val="0"/>
  </c:chart>
  <c:spPr>
    <a:noFill/>
    <a:ln>
      <a:noFill/>
    </a:ln>
    <a:effectLst/>
  </c:spPr>
  <c:txPr>
    <a:bodyPr/>
    <a:lstStyle/>
    <a:p>
      <a:pPr algn="ctr">
        <a:defRPr lang="en-US" sz="1600" b="0" i="0" u="none" strike="noStrike" kern="1200" baseline="0">
          <a:solidFill>
            <a:prstClr val="black">
              <a:lumMod val="65000"/>
              <a:lumOff val="35000"/>
            </a:prstClr>
          </a:solidFill>
          <a:latin typeface="Montserrat"/>
          <a:ea typeface="+mn-ea"/>
          <a:cs typeface="+mn-cs"/>
        </a:defRPr>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GB" sz="1400" b="0" i="0" u="none" strike="noStrike" kern="1200" spc="0" baseline="0">
                <a:solidFill>
                  <a:schemeClr val="tx1">
                    <a:lumMod val="65000"/>
                    <a:lumOff val="35000"/>
                  </a:schemeClr>
                </a:solidFill>
                <a:latin typeface="+mn-lt"/>
                <a:ea typeface="+mn-ea"/>
                <a:cs typeface="+mn-cs"/>
              </a:defRPr>
            </a:pPr>
            <a:r>
              <a:rPr lang="en-US" sz="1920" dirty="0">
                <a:latin typeface="Montserrat"/>
              </a:rPr>
              <a:t>Activity VS Sleep Record Count</a:t>
            </a:r>
            <a:endParaRPr lang="en-US" sz="1920" dirty="0">
              <a:latin typeface="Montserrat"/>
            </a:endParaRPr>
          </a:p>
        </c:rich>
      </c:tx>
      <c:layout/>
      <c:overlay val="0"/>
      <c:spPr>
        <a:noFill/>
        <a:ln>
          <a:noFill/>
        </a:ln>
        <a:effectLst/>
      </c:spPr>
    </c:title>
    <c:autoTitleDeleted val="0"/>
    <c:plotArea>
      <c:layout/>
      <c:scatterChart>
        <c:scatterStyle val="lineMarker"/>
        <c:varyColors val="0"/>
        <c:ser>
          <c:idx val="0"/>
          <c:order val="0"/>
          <c:tx>
            <c:strRef>
              <c:f>'GRAPH Activity VS SleepCount'!$B$1</c:f>
              <c:strCache>
                <c:ptCount val="1"/>
                <c:pt idx="0">
                  <c:v>SleepRecordCount</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0"/>
            <c:dispEq val="0"/>
          </c:trendline>
          <c:xVal>
            <c:numRef>
              <c:f>'GRAPH Activity VS SleepCount'!$A$2:$A$25</c:f>
              <c:numCache>
                <c:formatCode>General</c:formatCode>
                <c:ptCount val="24"/>
                <c:pt idx="0">
                  <c:v>1</c:v>
                </c:pt>
                <c:pt idx="1">
                  <c:v>2</c:v>
                </c:pt>
                <c:pt idx="2">
                  <c:v>3</c:v>
                </c:pt>
                <c:pt idx="3">
                  <c:v>5</c:v>
                </c:pt>
                <c:pt idx="4">
                  <c:v>6</c:v>
                </c:pt>
                <c:pt idx="5">
                  <c:v>7</c:v>
                </c:pt>
                <c:pt idx="6">
                  <c:v>9</c:v>
                </c:pt>
                <c:pt idx="7">
                  <c:v>10</c:v>
                </c:pt>
                <c:pt idx="8">
                  <c:v>11</c:v>
                </c:pt>
                <c:pt idx="9">
                  <c:v>12</c:v>
                </c:pt>
                <c:pt idx="10">
                  <c:v>13</c:v>
                </c:pt>
                <c:pt idx="11">
                  <c:v>15</c:v>
                </c:pt>
                <c:pt idx="12">
                  <c:v>17</c:v>
                </c:pt>
                <c:pt idx="13">
                  <c:v>18</c:v>
                </c:pt>
                <c:pt idx="14">
                  <c:v>19</c:v>
                </c:pt>
                <c:pt idx="15">
                  <c:v>21</c:v>
                </c:pt>
                <c:pt idx="16">
                  <c:v>24</c:v>
                </c:pt>
                <c:pt idx="17">
                  <c:v>25</c:v>
                </c:pt>
                <c:pt idx="18">
                  <c:v>27</c:v>
                </c:pt>
                <c:pt idx="19">
                  <c:v>28</c:v>
                </c:pt>
                <c:pt idx="20">
                  <c:v>29</c:v>
                </c:pt>
                <c:pt idx="21">
                  <c:v>31</c:v>
                </c:pt>
                <c:pt idx="22">
                  <c:v>32</c:v>
                </c:pt>
                <c:pt idx="23">
                  <c:v>33</c:v>
                </c:pt>
              </c:numCache>
            </c:numRef>
          </c:xVal>
          <c:yVal>
            <c:numRef>
              <c:f>'GRAPH Activity VS SleepCount'!$B$2:$B$25</c:f>
              <c:numCache>
                <c:formatCode>General</c:formatCode>
                <c:ptCount val="24"/>
                <c:pt idx="0">
                  <c:v>26</c:v>
                </c:pt>
                <c:pt idx="1">
                  <c:v>3</c:v>
                </c:pt>
                <c:pt idx="2">
                  <c:v>28</c:v>
                </c:pt>
                <c:pt idx="3">
                  <c:v>32</c:v>
                </c:pt>
                <c:pt idx="4">
                  <c:v>24</c:v>
                </c:pt>
                <c:pt idx="5">
                  <c:v>25</c:v>
                </c:pt>
                <c:pt idx="6">
                  <c:v>2</c:v>
                </c:pt>
                <c:pt idx="7">
                  <c:v>24</c:v>
                </c:pt>
                <c:pt idx="8">
                  <c:v>31</c:v>
                </c:pt>
                <c:pt idx="9">
                  <c:v>31</c:v>
                </c:pt>
                <c:pt idx="10">
                  <c:v>15</c:v>
                </c:pt>
                <c:pt idx="11">
                  <c:v>28</c:v>
                </c:pt>
                <c:pt idx="12">
                  <c:v>4</c:v>
                </c:pt>
                <c:pt idx="13">
                  <c:v>3</c:v>
                </c:pt>
                <c:pt idx="14">
                  <c:v>5</c:v>
                </c:pt>
                <c:pt idx="15">
                  <c:v>26</c:v>
                </c:pt>
                <c:pt idx="16">
                  <c:v>8</c:v>
                </c:pt>
                <c:pt idx="17">
                  <c:v>28</c:v>
                </c:pt>
                <c:pt idx="18">
                  <c:v>15</c:v>
                </c:pt>
                <c:pt idx="19">
                  <c:v>18</c:v>
                </c:pt>
                <c:pt idx="20">
                  <c:v>1</c:v>
                </c:pt>
                <c:pt idx="21">
                  <c:v>5</c:v>
                </c:pt>
                <c:pt idx="22">
                  <c:v>3</c:v>
                </c:pt>
                <c:pt idx="23">
                  <c:v>28</c:v>
                </c:pt>
              </c:numCache>
            </c:numRef>
          </c:yVal>
          <c:smooth val="0"/>
        </c:ser>
        <c:dLbls>
          <c:showLegendKey val="0"/>
          <c:showVal val="0"/>
          <c:showCatName val="0"/>
          <c:showSerName val="0"/>
          <c:showPercent val="0"/>
          <c:showBubbleSize val="0"/>
        </c:dLbls>
        <c:axId val="1294755376"/>
        <c:axId val="1294758256"/>
      </c:scatterChart>
      <c:valAx>
        <c:axId val="129475537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lang="en-GB" sz="1000" b="0" i="0" u="none" strike="noStrike" kern="1200" baseline="0">
                    <a:solidFill>
                      <a:schemeClr val="tx1">
                        <a:lumMod val="65000"/>
                        <a:lumOff val="35000"/>
                      </a:schemeClr>
                    </a:solidFill>
                    <a:latin typeface="+mn-lt"/>
                    <a:ea typeface="+mn-ea"/>
                    <a:cs typeface="+mn-cs"/>
                  </a:defRPr>
                </a:pPr>
                <a:r>
                  <a:rPr lang="en-GB" sz="1600" dirty="0">
                    <a:latin typeface="Montserrat"/>
                  </a:rPr>
                  <a:t>Activity Rank</a:t>
                </a:r>
                <a:endParaRPr lang="en-GB" sz="1600" dirty="0">
                  <a:latin typeface="Montserrat"/>
                </a:endParaRPr>
              </a:p>
            </c:rich>
          </c:tx>
          <c:layout/>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lgn="ctr">
              <a:defRPr lang="en-US" sz="1600" b="0" i="0" u="none" strike="noStrike" kern="1200" baseline="0">
                <a:solidFill>
                  <a:prstClr val="black">
                    <a:lumMod val="65000"/>
                    <a:lumOff val="35000"/>
                  </a:prstClr>
                </a:solidFill>
                <a:latin typeface="Montserrat"/>
                <a:ea typeface="+mn-ea"/>
                <a:cs typeface="+mn-cs"/>
              </a:defRPr>
            </a:pPr>
          </a:p>
        </c:txPr>
        <c:crossAx val="1294758256"/>
        <c:crosses val="autoZero"/>
        <c:crossBetween val="midCat"/>
      </c:valAx>
      <c:valAx>
        <c:axId val="12947582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lgn="ctr" rtl="0">
                  <a:defRPr lang="en-GB" sz="1600" b="0" i="0" u="none" strike="noStrike" kern="1200" baseline="0">
                    <a:solidFill>
                      <a:prstClr val="black">
                        <a:lumMod val="65000"/>
                        <a:lumOff val="35000"/>
                      </a:prstClr>
                    </a:solidFill>
                    <a:latin typeface="Montserrat"/>
                    <a:ea typeface="+mn-ea"/>
                    <a:cs typeface="+mn-cs"/>
                  </a:defRPr>
                </a:pPr>
                <a:r>
                  <a:rPr lang="en-GB" sz="1600" b="0" i="0" u="none" strike="noStrike" kern="1200" baseline="0" dirty="0">
                    <a:solidFill>
                      <a:prstClr val="black">
                        <a:lumMod val="65000"/>
                        <a:lumOff val="35000"/>
                      </a:prstClr>
                    </a:solidFill>
                    <a:latin typeface="Montserrat"/>
                    <a:ea typeface="+mn-ea"/>
                    <a:cs typeface="+mn-cs"/>
                  </a:rPr>
                  <a:t>Number of Sleep Records</a:t>
                </a:r>
                <a:endParaRPr lang="en-GB" sz="1600" b="0" i="0" u="none" strike="noStrike" kern="1200" baseline="0" dirty="0">
                  <a:solidFill>
                    <a:prstClr val="black">
                      <a:lumMod val="65000"/>
                      <a:lumOff val="35000"/>
                    </a:prstClr>
                  </a:solidFill>
                  <a:latin typeface="Montserrat"/>
                  <a:ea typeface="+mn-ea"/>
                  <a:cs typeface="+mn-cs"/>
                </a:endParaRPr>
              </a:p>
            </c:rich>
          </c:tx>
          <c:layout/>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lgn="ctr">
              <a:defRPr lang="en-US" sz="1600" b="0" i="0" u="none" strike="noStrike" kern="1200" baseline="0">
                <a:solidFill>
                  <a:prstClr val="black">
                    <a:lumMod val="65000"/>
                    <a:lumOff val="35000"/>
                  </a:prstClr>
                </a:solidFill>
                <a:latin typeface="Montserrat"/>
                <a:ea typeface="+mn-ea"/>
                <a:cs typeface="+mn-cs"/>
              </a:defRPr>
            </a:pPr>
          </a:p>
        </c:txPr>
        <c:crossAx val="1294755376"/>
        <c:crosses val="autoZero"/>
        <c:crossBetween val="midCat"/>
      </c:valAx>
      <c:spPr>
        <a:noFill/>
        <a:ln>
          <a:noFill/>
        </a:ln>
        <a:effectLst/>
      </c:spPr>
    </c:plotArea>
    <c:plotVisOnly val="1"/>
    <c:dispBlanksAs val="gap"/>
    <c:showDLblsOverMax val="0"/>
  </c:chart>
  <c:spPr>
    <a:noFill/>
    <a:ln>
      <a:noFill/>
    </a:ln>
    <a:effectLst/>
  </c:spPr>
  <c:txPr>
    <a:bodyPr/>
    <a:lstStyle/>
    <a:p>
      <a:pPr>
        <a:defRPr lang="en-GB"/>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2.svg>
</file>

<file path=ppt/media/image3.png>
</file>

<file path=ppt/media/image4.sv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C0A819-C8E4-4EE9-98F7-63ACF47E92C5}" type="datetimeFigureOut">
              <a:rPr lang="en-GB" smtClean="0"/>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8FD183-C7A0-4993-85B2-22D7CA7D1466}" type="slidenum">
              <a:rPr lang="en-GB" smtClean="0"/>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users for Weight and BMI that logged their weight everyday for the entirety of the month.</a:t>
            </a:r>
            <a:endParaRPr lang="en-GB" dirty="0"/>
          </a:p>
          <a:p>
            <a:endParaRPr lang="en-GB" dirty="0"/>
          </a:p>
          <a:p>
            <a:r>
              <a:rPr lang="en-GB" dirty="0"/>
              <a:t>Just like weight there are all other tracking functionalities have the same trend. Even if there are not a lot of users there is a small niche of VERY DEDICATED users.</a:t>
            </a:r>
            <a:endParaRPr lang="en-GB" dirty="0"/>
          </a:p>
        </p:txBody>
      </p:sp>
      <p:sp>
        <p:nvSpPr>
          <p:cNvPr id="4" name="Slide Number Placeholder 3"/>
          <p:cNvSpPr>
            <a:spLocks noGrp="1"/>
          </p:cNvSpPr>
          <p:nvPr>
            <p:ph type="sldNum" sz="quarter" idx="5"/>
          </p:nvPr>
        </p:nvSpPr>
        <p:spPr/>
        <p:txBody>
          <a:bodyPr/>
          <a:lstStyle/>
          <a:p>
            <a:fld id="{948FD183-C7A0-4993-85B2-22D7CA7D1466}" type="slidenum">
              <a:rPr lang="en-GB" smtClean="0"/>
            </a:fld>
            <a:endParaRPr lang="en-GB"/>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activity levels of the users is tracked </a:t>
            </a:r>
            <a:endParaRPr lang="en-GB" dirty="0"/>
          </a:p>
          <a:p>
            <a:r>
              <a:rPr lang="en-GB" dirty="0"/>
              <a:t>-to help forming a more specific picture of what the userbase is like and </a:t>
            </a:r>
            <a:endParaRPr lang="en-GB" dirty="0"/>
          </a:p>
          <a:p>
            <a:r>
              <a:rPr lang="en-GB" dirty="0"/>
              <a:t>-as a result the functions they would like on their device</a:t>
            </a:r>
            <a:endParaRPr lang="en-GB" dirty="0"/>
          </a:p>
        </p:txBody>
      </p:sp>
      <p:sp>
        <p:nvSpPr>
          <p:cNvPr id="4" name="Slide Number Placeholder 3"/>
          <p:cNvSpPr>
            <a:spLocks noGrp="1"/>
          </p:cNvSpPr>
          <p:nvPr>
            <p:ph type="sldNum" sz="quarter" idx="5"/>
          </p:nvPr>
        </p:nvSpPr>
        <p:spPr/>
        <p:txBody>
          <a:bodyPr/>
          <a:lstStyle/>
          <a:p>
            <a:fld id="{948FD183-C7A0-4993-85B2-22D7CA7D1466}" type="slidenum">
              <a:rPr lang="en-GB" smtClean="0"/>
            </a:fld>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Read slide…</a:t>
            </a:r>
            <a:endParaRPr lang="en-GB" dirty="0"/>
          </a:p>
        </p:txBody>
      </p:sp>
      <p:sp>
        <p:nvSpPr>
          <p:cNvPr id="4" name="Slide Number Placeholder 3"/>
          <p:cNvSpPr>
            <a:spLocks noGrp="1"/>
          </p:cNvSpPr>
          <p:nvPr>
            <p:ph type="sldNum" sz="quarter" idx="5"/>
          </p:nvPr>
        </p:nvSpPr>
        <p:spPr/>
        <p:txBody>
          <a:bodyPr/>
          <a:lstStyle/>
          <a:p>
            <a:fld id="{948FD183-C7A0-4993-85B2-22D7CA7D1466}" type="slidenum">
              <a:rPr lang="en-GB" smtClean="0"/>
            </a:fld>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Activitie</a:t>
            </a:r>
            <a:r>
              <a:rPr lang="en-GB" dirty="0"/>
              <a:t> and Calorie tracking are the most commonly used and the reason why most people buy a fitness tracker.</a:t>
            </a:r>
            <a:endParaRPr lang="en-GB" dirty="0"/>
          </a:p>
          <a:p>
            <a:endParaRPr lang="en-GB" dirty="0"/>
          </a:p>
          <a:p>
            <a:r>
              <a:rPr lang="en-GB" dirty="0"/>
              <a:t>Sleep tracking will not be one of the selling points of the device since many people will probably remove the bracelet or necklace in their sleep.</a:t>
            </a:r>
            <a:endParaRPr lang="en-GB" dirty="0"/>
          </a:p>
          <a:p>
            <a:r>
              <a:rPr lang="en-GB" dirty="0"/>
              <a:t>In addition sleep tracking is not at used as other features.</a:t>
            </a:r>
            <a:endParaRPr lang="en-GB" dirty="0"/>
          </a:p>
          <a:p>
            <a:endParaRPr lang="en-GB" dirty="0"/>
          </a:p>
          <a:p>
            <a:r>
              <a:rPr lang="en-GB" dirty="0"/>
              <a:t>Reason to keep other functionalities out.</a:t>
            </a:r>
            <a:endParaRPr lang="en-GB" dirty="0"/>
          </a:p>
          <a:p>
            <a:endParaRPr lang="en-GB" dirty="0"/>
          </a:p>
          <a:p>
            <a:endParaRPr lang="en-GB" dirty="0"/>
          </a:p>
          <a:p>
            <a:pPr marL="0" marR="0" lvl="0" indent="0" algn="l" defTabSz="914400" rtl="0" eaLnBrk="1" fontAlgn="auto" latinLnBrk="0" hangingPunct="1">
              <a:lnSpc>
                <a:spcPct val="100000"/>
              </a:lnSpc>
              <a:spcBef>
                <a:spcPts val="0"/>
              </a:spcBef>
              <a:spcAft>
                <a:spcPts val="0"/>
              </a:spcAft>
              <a:buClrTx/>
              <a:buSzTx/>
              <a:buFontTx/>
              <a:buNone/>
              <a:defRPr/>
            </a:pPr>
            <a:r>
              <a:rPr lang="en-GB" dirty="0"/>
              <a:t>-No display on the device this makes BMI and Weight even less intuitive with this device and should not be included to save project resources.</a:t>
            </a:r>
            <a:endParaRPr lang="en-GB" dirty="0"/>
          </a:p>
          <a:p>
            <a:r>
              <a:rPr lang="en-GB" dirty="0"/>
              <a:t>-MET is highly specific for more dedicated users that are very active and since the users are more casual</a:t>
            </a:r>
            <a:endParaRPr lang="en-GB" dirty="0"/>
          </a:p>
          <a:p>
            <a:endParaRPr lang="en-GB" dirty="0"/>
          </a:p>
          <a:p>
            <a:r>
              <a:rPr lang="en-GB" dirty="0"/>
              <a:t>-Heart rate is also kept to a minimum. It only works when the Leaf is worn on the wrist, and needs to be checked on the phone.</a:t>
            </a:r>
            <a:endParaRPr lang="en-GB" dirty="0"/>
          </a:p>
          <a:p>
            <a:endParaRPr lang="en-GB" dirty="0"/>
          </a:p>
          <a:p>
            <a:r>
              <a:rPr lang="en-GB" dirty="0"/>
              <a:t>.</a:t>
            </a:r>
            <a:endParaRPr lang="en-GB" dirty="0"/>
          </a:p>
        </p:txBody>
      </p:sp>
      <p:sp>
        <p:nvSpPr>
          <p:cNvPr id="4" name="Slide Number Placeholder 3"/>
          <p:cNvSpPr>
            <a:spLocks noGrp="1"/>
          </p:cNvSpPr>
          <p:nvPr>
            <p:ph type="sldNum" sz="quarter" idx="5"/>
          </p:nvPr>
        </p:nvSpPr>
        <p:spPr/>
        <p:txBody>
          <a:bodyPr/>
          <a:lstStyle/>
          <a:p>
            <a:fld id="{948FD183-C7A0-4993-85B2-22D7CA7D1466}" type="slidenum">
              <a:rPr lang="en-GB" smtClean="0"/>
            </a:fld>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Activitie</a:t>
            </a:r>
            <a:r>
              <a:rPr lang="en-GB" dirty="0"/>
              <a:t> and Calorie tracking are the most commonly used and the reason why most people buy a fitness tracker.</a:t>
            </a:r>
            <a:endParaRPr lang="en-GB" dirty="0"/>
          </a:p>
          <a:p>
            <a:endParaRPr lang="en-GB" dirty="0"/>
          </a:p>
          <a:p>
            <a:r>
              <a:rPr lang="en-GB" dirty="0"/>
              <a:t>Sleep tracking will not be one of the selling points of the device since many people will probably remove the bracelet or necklace in their sleep.</a:t>
            </a:r>
            <a:endParaRPr lang="en-GB" dirty="0"/>
          </a:p>
          <a:p>
            <a:r>
              <a:rPr lang="en-GB" dirty="0"/>
              <a:t>In addition sleep tracking is not at used as other features.</a:t>
            </a:r>
            <a:endParaRPr lang="en-GB" dirty="0"/>
          </a:p>
          <a:p>
            <a:endParaRPr lang="en-GB" dirty="0"/>
          </a:p>
          <a:p>
            <a:r>
              <a:rPr lang="en-GB" dirty="0"/>
              <a:t>Reason to keep other functionalities out.</a:t>
            </a:r>
            <a:endParaRPr lang="en-GB" dirty="0"/>
          </a:p>
          <a:p>
            <a:endParaRPr lang="en-GB" dirty="0"/>
          </a:p>
          <a:p>
            <a:endParaRPr lang="en-GB" dirty="0"/>
          </a:p>
          <a:p>
            <a:pPr marL="0" marR="0" lvl="0" indent="0" algn="l" defTabSz="914400" rtl="0" eaLnBrk="1" fontAlgn="auto" latinLnBrk="0" hangingPunct="1">
              <a:lnSpc>
                <a:spcPct val="100000"/>
              </a:lnSpc>
              <a:spcBef>
                <a:spcPts val="0"/>
              </a:spcBef>
              <a:spcAft>
                <a:spcPts val="0"/>
              </a:spcAft>
              <a:buClrTx/>
              <a:buSzTx/>
              <a:buFontTx/>
              <a:buNone/>
              <a:defRPr/>
            </a:pPr>
            <a:r>
              <a:rPr lang="en-GB" dirty="0"/>
              <a:t>-No display on the device this makes BMI and Weight even less intuitive with this device and should not be included to save project resources.</a:t>
            </a:r>
            <a:endParaRPr lang="en-GB" dirty="0"/>
          </a:p>
          <a:p>
            <a:r>
              <a:rPr lang="en-GB" dirty="0"/>
              <a:t>-MET is highly specific for more dedicated users that are very active and since the users are more casual</a:t>
            </a:r>
            <a:endParaRPr lang="en-GB" dirty="0"/>
          </a:p>
          <a:p>
            <a:endParaRPr lang="en-GB" dirty="0"/>
          </a:p>
          <a:p>
            <a:r>
              <a:rPr lang="en-GB" dirty="0"/>
              <a:t>-Heart rate is also kept to a minimum. It only works when the Leaf is worn on the wrist, and needs to be checked on the phone.</a:t>
            </a:r>
            <a:endParaRPr lang="en-GB" dirty="0"/>
          </a:p>
          <a:p>
            <a:endParaRPr lang="en-GB" dirty="0"/>
          </a:p>
          <a:p>
            <a:r>
              <a:rPr lang="en-GB" dirty="0"/>
              <a:t>.</a:t>
            </a:r>
            <a:endParaRPr lang="en-GB" dirty="0"/>
          </a:p>
        </p:txBody>
      </p:sp>
      <p:sp>
        <p:nvSpPr>
          <p:cNvPr id="4" name="Slide Number Placeholder 3"/>
          <p:cNvSpPr>
            <a:spLocks noGrp="1"/>
          </p:cNvSpPr>
          <p:nvPr>
            <p:ph type="sldNum" sz="quarter" idx="5"/>
          </p:nvPr>
        </p:nvSpPr>
        <p:spPr/>
        <p:txBody>
          <a:bodyPr/>
          <a:lstStyle/>
          <a:p>
            <a:fld id="{948FD183-C7A0-4993-85B2-22D7CA7D1466}" type="slidenum">
              <a:rPr lang="en-GB" smtClean="0"/>
            </a:fld>
            <a:endParaRPr lang="en-GB"/>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Activitie</a:t>
            </a:r>
            <a:r>
              <a:rPr lang="en-GB" dirty="0"/>
              <a:t> and Calorie tracking are the most commonly used and the reason why most people buy a fitness tracker.</a:t>
            </a:r>
            <a:endParaRPr lang="en-GB" dirty="0"/>
          </a:p>
          <a:p>
            <a:endParaRPr lang="en-GB" dirty="0"/>
          </a:p>
          <a:p>
            <a:r>
              <a:rPr lang="en-GB" dirty="0"/>
              <a:t>Sleep tracking will not be one of the selling points of the device since many people will probably remove the bracelet or necklace in their sleep.</a:t>
            </a:r>
            <a:endParaRPr lang="en-GB" dirty="0"/>
          </a:p>
          <a:p>
            <a:r>
              <a:rPr lang="en-GB" dirty="0"/>
              <a:t>In addition sleep tracking is not at used as other features.</a:t>
            </a:r>
            <a:endParaRPr lang="en-GB" dirty="0"/>
          </a:p>
          <a:p>
            <a:endParaRPr lang="en-GB" dirty="0"/>
          </a:p>
          <a:p>
            <a:r>
              <a:rPr lang="en-GB" dirty="0"/>
              <a:t>Reason to keep other functionalities out.</a:t>
            </a:r>
            <a:endParaRPr lang="en-GB" dirty="0"/>
          </a:p>
          <a:p>
            <a:endParaRPr lang="en-GB" dirty="0"/>
          </a:p>
          <a:p>
            <a:endParaRPr lang="en-GB" dirty="0"/>
          </a:p>
          <a:p>
            <a:pPr marL="0" marR="0" lvl="0" indent="0" algn="l" defTabSz="914400" rtl="0" eaLnBrk="1" fontAlgn="auto" latinLnBrk="0" hangingPunct="1">
              <a:lnSpc>
                <a:spcPct val="100000"/>
              </a:lnSpc>
              <a:spcBef>
                <a:spcPts val="0"/>
              </a:spcBef>
              <a:spcAft>
                <a:spcPts val="0"/>
              </a:spcAft>
              <a:buClrTx/>
              <a:buSzTx/>
              <a:buFontTx/>
              <a:buNone/>
              <a:defRPr/>
            </a:pPr>
            <a:r>
              <a:rPr lang="en-GB" dirty="0"/>
              <a:t>-No display on the device this makes BMI and Weight even less intuitive with this device and should not be included to save project resources.</a:t>
            </a:r>
            <a:endParaRPr lang="en-GB" dirty="0"/>
          </a:p>
          <a:p>
            <a:r>
              <a:rPr lang="en-GB" dirty="0"/>
              <a:t>-MET is highly specific for more dedicated users that are very active and since the users are more casual</a:t>
            </a:r>
            <a:endParaRPr lang="en-GB" dirty="0"/>
          </a:p>
          <a:p>
            <a:endParaRPr lang="en-GB" dirty="0"/>
          </a:p>
          <a:p>
            <a:r>
              <a:rPr lang="en-GB" dirty="0"/>
              <a:t>-Heart rate is also kept to a minimum. It only works when the Leaf is worn on the wrist, and needs to be checked on the phone.</a:t>
            </a:r>
            <a:endParaRPr lang="en-GB" dirty="0"/>
          </a:p>
          <a:p>
            <a:endParaRPr lang="en-GB" dirty="0"/>
          </a:p>
          <a:p>
            <a:r>
              <a:rPr lang="en-GB" dirty="0"/>
              <a:t>.</a:t>
            </a:r>
            <a:endParaRPr lang="en-GB" dirty="0"/>
          </a:p>
        </p:txBody>
      </p:sp>
      <p:sp>
        <p:nvSpPr>
          <p:cNvPr id="4" name="Slide Number Placeholder 3"/>
          <p:cNvSpPr>
            <a:spLocks noGrp="1"/>
          </p:cNvSpPr>
          <p:nvPr>
            <p:ph type="sldNum" sz="quarter" idx="5"/>
          </p:nvPr>
        </p:nvSpPr>
        <p:spPr/>
        <p:txBody>
          <a:bodyPr/>
          <a:lstStyle/>
          <a:p>
            <a:fld id="{948FD183-C7A0-4993-85B2-22D7CA7D1466}" type="slidenum">
              <a:rPr lang="en-GB" smtClean="0"/>
            </a:fld>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7.png"/><Relationship Id="rId7" Type="http://schemas.openxmlformats.org/officeDocument/2006/relationships/image" Target="../media/image16.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0" Type="http://schemas.openxmlformats.org/officeDocument/2006/relationships/notesSlide" Target="../notesSlides/notesSlide4.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7.png"/><Relationship Id="rId7" Type="http://schemas.openxmlformats.org/officeDocument/2006/relationships/image" Target="../media/image16.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0" Type="http://schemas.openxmlformats.org/officeDocument/2006/relationships/notesSlide" Target="../notesSlides/notesSlide5.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7.png"/><Relationship Id="rId7" Type="http://schemas.openxmlformats.org/officeDocument/2006/relationships/image" Target="../media/image16.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0" Type="http://schemas.openxmlformats.org/officeDocument/2006/relationships/notesSlide" Target="../notesSlides/notesSlide6.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16.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9" Type="http://schemas.openxmlformats.org/officeDocument/2006/relationships/image" Target="../media/image9.svg"/><Relationship Id="rId8" Type="http://schemas.openxmlformats.org/officeDocument/2006/relationships/image" Target="../media/image8.png"/><Relationship Id="rId7" Type="http://schemas.openxmlformats.org/officeDocument/2006/relationships/image" Target="../media/image7.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4" Type="http://schemas.openxmlformats.org/officeDocument/2006/relationships/slideLayout" Target="../slideLayouts/slideLayout7.xml"/><Relationship Id="rId13" Type="http://schemas.openxmlformats.org/officeDocument/2006/relationships/image" Target="../media/image13.svg"/><Relationship Id="rId12" Type="http://schemas.openxmlformats.org/officeDocument/2006/relationships/image" Target="../media/image12.png"/><Relationship Id="rId11" Type="http://schemas.openxmlformats.org/officeDocument/2006/relationships/image" Target="../media/image11.svg"/><Relationship Id="rId10" Type="http://schemas.openxmlformats.org/officeDocument/2006/relationships/image" Target="../media/image10.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7.xml"/><Relationship Id="rId7" Type="http://schemas.openxmlformats.org/officeDocument/2006/relationships/image" Target="../media/image6.svg"/><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chart" Target="../charts/chart1.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5.svg"/><Relationship Id="rId7" Type="http://schemas.openxmlformats.org/officeDocument/2006/relationships/image" Target="../media/image14.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6.svg"/><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chart" Target="../charts/chart2.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6.svg"/><Relationship Id="rId7" Type="http://schemas.openxmlformats.org/officeDocument/2006/relationships/image" Target="../media/image5.png"/><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 Id="rId3" Type="http://schemas.openxmlformats.org/officeDocument/2006/relationships/image" Target="../media/image1.png"/><Relationship Id="rId2" Type="http://schemas.openxmlformats.org/officeDocument/2006/relationships/chart" Target="../charts/chart4.xml"/><Relationship Id="rId10" Type="http://schemas.openxmlformats.org/officeDocument/2006/relationships/notesSlide" Target="../notesSlides/notesSlide3.xml"/><Relationship Id="rId1" Type="http://schemas.openxmlformats.org/officeDocument/2006/relationships/chart" Target="../charts/chart3.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7.png"/><Relationship Id="rId7" Type="http://schemas.openxmlformats.org/officeDocument/2006/relationships/image" Target="../media/image16.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2"/>
              <a:ext cx="1591360" cy="1085516"/>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1</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sp>
        <p:nvSpPr>
          <p:cNvPr id="14" name="TextBox 14"/>
          <p:cNvSpPr txBox="1"/>
          <p:nvPr/>
        </p:nvSpPr>
        <p:spPr>
          <a:xfrm>
            <a:off x="7533343" y="8782578"/>
            <a:ext cx="3221312" cy="933204"/>
          </a:xfrm>
          <a:prstGeom prst="rect">
            <a:avLst/>
          </a:prstGeom>
        </p:spPr>
        <p:txBody>
          <a:bodyPr wrap="square" lIns="0" tIns="0" rIns="0" bIns="0" rtlCol="0" anchor="t">
            <a:spAutoFit/>
          </a:bodyPr>
          <a:lstStyle/>
          <a:p>
            <a:pPr algn="ctr">
              <a:lnSpc>
                <a:spcPts val="3780"/>
              </a:lnSpc>
            </a:pPr>
            <a:r>
              <a:rPr lang="en-US" sz="2700" dirty="0">
                <a:latin typeface="Lato" panose="020F0502020204030203" pitchFamily="34" charset="0"/>
                <a:ea typeface="Cooper BT Bold" panose="0208080404030B020404"/>
                <a:cs typeface="Cooper BT Bold" panose="0208080404030B020404"/>
                <a:sym typeface="Cooper BT Bold" panose="0208080404030B020404"/>
              </a:rPr>
              <a:t>Bellabeat Analysis</a:t>
            </a:r>
            <a:endParaRPr lang="en-US" sz="2700" dirty="0">
              <a:latin typeface="Lato" panose="020F0502020204030203" pitchFamily="34" charset="0"/>
              <a:ea typeface="Cooper BT Bold" panose="0208080404030B020404"/>
              <a:cs typeface="Cooper BT Bold" panose="0208080404030B020404"/>
              <a:sym typeface="Cooper BT Bold" panose="0208080404030B020404"/>
            </a:endParaRPr>
          </a:p>
          <a:p>
            <a:pPr algn="ctr">
              <a:lnSpc>
                <a:spcPts val="3780"/>
              </a:lnSpc>
            </a:pPr>
            <a:endParaRPr lang="en-US" sz="2700" dirty="0">
              <a:latin typeface="Cooper BT Bold" panose="0208080404030B020404"/>
              <a:ea typeface="Cooper BT Bold" panose="0208080404030B020404"/>
              <a:cs typeface="Cooper BT Bold" panose="0208080404030B020404"/>
              <a:sym typeface="Cooper BT Bold" panose="0208080404030B020404"/>
            </a:endParaRPr>
          </a:p>
        </p:txBody>
      </p:sp>
      <p:grpSp>
        <p:nvGrpSpPr>
          <p:cNvPr id="25" name="Group 24"/>
          <p:cNvGrpSpPr/>
          <p:nvPr/>
        </p:nvGrpSpPr>
        <p:grpSpPr>
          <a:xfrm>
            <a:off x="2553980" y="3197870"/>
            <a:ext cx="13180039" cy="3891259"/>
            <a:chOff x="2057400" y="3086100"/>
            <a:chExt cx="13180039" cy="3891259"/>
          </a:xfrm>
        </p:grpSpPr>
        <p:sp>
          <p:nvSpPr>
            <p:cNvPr id="2" name="TextBox 2"/>
            <p:cNvSpPr txBox="1"/>
            <p:nvPr/>
          </p:nvSpPr>
          <p:spPr>
            <a:xfrm>
              <a:off x="2057400" y="3086100"/>
              <a:ext cx="13180039" cy="2452787"/>
            </a:xfrm>
            <a:prstGeom prst="rect">
              <a:avLst/>
            </a:prstGeom>
          </p:spPr>
          <p:txBody>
            <a:bodyPr lIns="0" tIns="0" rIns="0" bIns="0" rtlCol="0" anchor="t">
              <a:spAutoFit/>
            </a:bodyPr>
            <a:lstStyle/>
            <a:p>
              <a:pPr algn="ctr">
                <a:lnSpc>
                  <a:spcPts val="9800"/>
                </a:lnSpc>
              </a:pPr>
              <a:r>
                <a:rPr lang="en-GB" sz="6600" dirty="0">
                  <a:latin typeface="Montserrat ExtraBold" pitchFamily="2" charset="0"/>
                </a:rPr>
                <a:t>Insights into Smart Device User Behaviour</a:t>
              </a:r>
              <a:endParaRPr lang="en-US" sz="4800" dirty="0">
                <a:latin typeface="Montserrat ExtraBold" pitchFamily="2" charset="0"/>
                <a:ea typeface="Cooper BT Bold" panose="0208080404030B020404"/>
                <a:cs typeface="Cooper BT Bold" panose="0208080404030B020404"/>
                <a:sym typeface="Cooper BT Bold" panose="0208080404030B020404"/>
              </a:endParaRPr>
            </a:p>
          </p:txBody>
        </p:sp>
        <p:sp>
          <p:nvSpPr>
            <p:cNvPr id="23" name="TextBox 23"/>
            <p:cNvSpPr txBox="1"/>
            <p:nvPr/>
          </p:nvSpPr>
          <p:spPr>
            <a:xfrm>
              <a:off x="5332719" y="5696303"/>
              <a:ext cx="6629400" cy="1281056"/>
            </a:xfrm>
            <a:prstGeom prst="rect">
              <a:avLst/>
            </a:prstGeom>
          </p:spPr>
          <p:txBody>
            <a:bodyPr wrap="square" lIns="0" tIns="0" rIns="0" bIns="0" rtlCol="0" anchor="t">
              <a:spAutoFit/>
            </a:bodyPr>
            <a:lstStyle/>
            <a:p>
              <a:pPr marL="399415" lvl="1" algn="ctr">
                <a:lnSpc>
                  <a:spcPts val="5180"/>
                </a:lnSpc>
              </a:pPr>
              <a:r>
                <a:rPr lang="en-US" sz="3700" dirty="0">
                  <a:latin typeface="Montserrat"/>
                  <a:ea typeface="Cooper BT Bold" panose="0208080404030B020404"/>
                  <a:cs typeface="Cooper BT Bold" panose="0208080404030B020404"/>
                  <a:sym typeface="Cooper BT Bold" panose="0208080404030B020404"/>
                </a:rPr>
                <a:t>Konstantinos Valourdos</a:t>
              </a:r>
              <a:endParaRPr lang="en-US" sz="3700" dirty="0">
                <a:latin typeface="Montserrat"/>
                <a:ea typeface="Cooper BT Bold" panose="0208080404030B020404"/>
                <a:cs typeface="Cooper BT Bold" panose="0208080404030B020404"/>
                <a:sym typeface="Cooper BT Bold" panose="0208080404030B020404"/>
              </a:endParaRPr>
            </a:p>
            <a:p>
              <a:pPr marL="399415" lvl="1" algn="ctr">
                <a:lnSpc>
                  <a:spcPts val="5180"/>
                </a:lnSpc>
              </a:pPr>
              <a:r>
                <a:rPr lang="en-US" sz="3600" dirty="0">
                  <a:latin typeface="Montserrat"/>
                  <a:ea typeface="Cooper BT Bold" panose="0208080404030B020404"/>
                  <a:cs typeface="Cooper BT Bold" panose="0208080404030B020404"/>
                  <a:sym typeface="Cooper BT Bold" panose="0208080404030B020404"/>
                </a:rPr>
                <a:t>07/07/2024</a:t>
              </a:r>
              <a:endParaRPr lang="en-US" sz="3600" dirty="0">
                <a:latin typeface="Montserrat"/>
                <a:ea typeface="Cooper BT Bold" panose="0208080404030B020404"/>
                <a:cs typeface="Cooper BT Bold" panose="0208080404030B020404"/>
                <a:sym typeface="Cooper BT Bold" panose="0208080404030B020404"/>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1"/>
              <a:ext cx="1591360" cy="1064651"/>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9</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sp>
        <p:nvSpPr>
          <p:cNvPr id="9" name="TextBox 2"/>
          <p:cNvSpPr txBox="1"/>
          <p:nvPr/>
        </p:nvSpPr>
        <p:spPr>
          <a:xfrm>
            <a:off x="-1524000" y="1186004"/>
            <a:ext cx="13180039" cy="1151662"/>
          </a:xfrm>
          <a:prstGeom prst="rect">
            <a:avLst/>
          </a:prstGeom>
        </p:spPr>
        <p:txBody>
          <a:bodyPr lIns="0" tIns="0" rIns="0" bIns="0" rtlCol="0" anchor="t">
            <a:spAutoFit/>
          </a:bodyPr>
          <a:lstStyle/>
          <a:p>
            <a:pPr algn="ctr">
              <a:lnSpc>
                <a:spcPts val="9800"/>
              </a:lnSpc>
            </a:pPr>
            <a:r>
              <a:rPr lang="en-GB" sz="6600" dirty="0">
                <a:latin typeface="Montserrat"/>
              </a:rPr>
              <a:t>Suggestions</a:t>
            </a:r>
            <a:endParaRPr lang="en-US" sz="4800" dirty="0">
              <a:latin typeface="Montserrat"/>
              <a:ea typeface="Cooper BT Bold" panose="0208080404030B020404"/>
              <a:cs typeface="Cooper BT Bold" panose="0208080404030B020404"/>
              <a:sym typeface="Cooper BT Bold" panose="0208080404030B020404"/>
            </a:endParaRPr>
          </a:p>
        </p:txBody>
      </p:sp>
      <p:sp>
        <p:nvSpPr>
          <p:cNvPr id="16" name="TextBox 15"/>
          <p:cNvSpPr txBox="1"/>
          <p:nvPr/>
        </p:nvSpPr>
        <p:spPr>
          <a:xfrm>
            <a:off x="1479088" y="3009900"/>
            <a:ext cx="9088798" cy="5015865"/>
          </a:xfrm>
          <a:prstGeom prst="rect">
            <a:avLst/>
          </a:prstGeom>
          <a:noFill/>
        </p:spPr>
        <p:txBody>
          <a:bodyPr wrap="square" rtlCol="0">
            <a:spAutoFit/>
          </a:bodyPr>
          <a:lstStyle/>
          <a:p>
            <a:pPr marL="457200" indent="-457200">
              <a:buFont typeface="Arial" panose="020B0604020202020204" pitchFamily="34" charset="0"/>
              <a:buChar char="•"/>
            </a:pPr>
            <a:r>
              <a:rPr lang="en-GB" sz="3200" b="1" dirty="0">
                <a:latin typeface="Montserrat"/>
              </a:rPr>
              <a:t>Concentrate on </a:t>
            </a:r>
            <a:r>
              <a:rPr lang="en-GB" sz="3200" dirty="0">
                <a:latin typeface="Montserrat"/>
              </a:rPr>
              <a:t>the </a:t>
            </a:r>
            <a:r>
              <a:rPr lang="en-GB" sz="3200" b="1" dirty="0">
                <a:latin typeface="Montserrat"/>
              </a:rPr>
              <a:t>Activity</a:t>
            </a:r>
            <a:r>
              <a:rPr lang="en-GB" sz="3200" dirty="0">
                <a:latin typeface="Montserrat"/>
              </a:rPr>
              <a:t> and </a:t>
            </a:r>
            <a:r>
              <a:rPr lang="en-GB" sz="3200" b="1" dirty="0">
                <a:latin typeface="Montserrat"/>
              </a:rPr>
              <a:t>Calorie</a:t>
            </a:r>
            <a:r>
              <a:rPr lang="en-GB" sz="3200" dirty="0">
                <a:latin typeface="Montserrat"/>
              </a:rPr>
              <a:t> tracking </a:t>
            </a:r>
            <a:endParaRPr lang="en-GB" sz="3200" dirty="0">
              <a:latin typeface="Montserrat"/>
            </a:endParaRPr>
          </a:p>
          <a:p>
            <a:pPr marL="457200" indent="-457200">
              <a:buFont typeface="Arial" panose="020B0604020202020204" pitchFamily="34" charset="0"/>
              <a:buChar char="•"/>
            </a:pPr>
            <a:endParaRPr lang="en-GB" sz="3200" dirty="0">
              <a:latin typeface="Montserrat"/>
            </a:endParaRPr>
          </a:p>
          <a:p>
            <a:pPr marL="457200" indent="-457200">
              <a:buFont typeface="Arial" panose="020B0604020202020204" pitchFamily="34" charset="0"/>
              <a:buChar char="•"/>
            </a:pPr>
            <a:r>
              <a:rPr lang="en-GB" sz="3200" dirty="0">
                <a:latin typeface="Montserrat"/>
              </a:rPr>
              <a:t>Keep </a:t>
            </a:r>
            <a:r>
              <a:rPr lang="en-GB" sz="3200" b="1" dirty="0">
                <a:latin typeface="Montserrat"/>
              </a:rPr>
              <a:t>sleep tracking </a:t>
            </a:r>
            <a:r>
              <a:rPr lang="en-GB" sz="3200" dirty="0">
                <a:latin typeface="Montserrat"/>
              </a:rPr>
              <a:t>functionalities </a:t>
            </a:r>
            <a:r>
              <a:rPr lang="en-GB" sz="3200" b="1" dirty="0">
                <a:latin typeface="Montserrat"/>
              </a:rPr>
              <a:t>basic</a:t>
            </a:r>
            <a:endParaRPr lang="en-GB" sz="3200" b="1" dirty="0">
              <a:latin typeface="Montserrat"/>
            </a:endParaRPr>
          </a:p>
          <a:p>
            <a:endParaRPr lang="en-GB" sz="3200" b="1" dirty="0">
              <a:latin typeface="Montserrat"/>
            </a:endParaRPr>
          </a:p>
          <a:p>
            <a:pPr marL="457200" indent="-457200">
              <a:buFont typeface="Arial" panose="020B0604020202020204" pitchFamily="34" charset="0"/>
              <a:buChar char="•"/>
            </a:pPr>
            <a:r>
              <a:rPr lang="en-GB" sz="3200" b="1" dirty="0">
                <a:latin typeface="Montserrat"/>
              </a:rPr>
              <a:t>Omit</a:t>
            </a:r>
            <a:r>
              <a:rPr lang="en-GB" sz="3200" dirty="0">
                <a:latin typeface="Montserrat"/>
              </a:rPr>
              <a:t> heart rate, weight, and MET tracking due to low usage and no display.</a:t>
            </a:r>
            <a:endParaRPr lang="en-GB" sz="3200" dirty="0">
              <a:latin typeface="Montserrat"/>
            </a:endParaRPr>
          </a:p>
          <a:p>
            <a:pPr indent="0">
              <a:buFont typeface="Arial" panose="020B0604020202020204" pitchFamily="34" charset="0"/>
              <a:buNone/>
            </a:pPr>
            <a:endParaRPr lang="en-GB" sz="3200" dirty="0">
              <a:latin typeface="Montserrat"/>
            </a:endParaRPr>
          </a:p>
          <a:p>
            <a:pPr marL="457200" indent="-457200">
              <a:buFont typeface="Arial" panose="020B0604020202020204" pitchFamily="34" charset="0"/>
              <a:buChar char="•"/>
            </a:pPr>
            <a:r>
              <a:rPr lang="en-GB" sz="3200" b="1" dirty="0">
                <a:latin typeface="Montserrat"/>
              </a:rPr>
              <a:t>Heart rate </a:t>
            </a:r>
            <a:r>
              <a:rPr lang="en-GB" sz="3200" dirty="0">
                <a:latin typeface="Montserrat"/>
              </a:rPr>
              <a:t>tracking is part of Calorie tracking so </a:t>
            </a:r>
            <a:r>
              <a:rPr lang="en-GB" sz="3200" b="1" dirty="0">
                <a:latin typeface="Montserrat"/>
              </a:rPr>
              <a:t>can be kept to a minimum</a:t>
            </a:r>
            <a:endParaRPr lang="en-GB" sz="3200" b="1" dirty="0">
              <a:latin typeface="Montserrat"/>
            </a:endParaRPr>
          </a:p>
        </p:txBody>
      </p:sp>
      <p:pic>
        <p:nvPicPr>
          <p:cNvPr id="10" name="Picture 9" descr="A logo with orange letters&#10;&#10;Description automatically generated"/>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68522" y="8248115"/>
            <a:ext cx="3550956" cy="1997413"/>
          </a:xfrm>
          <a:prstGeom prst="rect">
            <a:avLst/>
          </a:prstGeom>
        </p:spPr>
      </p:pic>
      <p:sp>
        <p:nvSpPr>
          <p:cNvPr id="20" name="Freeform 13"/>
          <p:cNvSpPr/>
          <p:nvPr/>
        </p:nvSpPr>
        <p:spPr>
          <a:xfrm>
            <a:off x="12639832" y="3607216"/>
            <a:ext cx="4514215" cy="3576320"/>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pic>
        <p:nvPicPr>
          <p:cNvPr id="21" name="Picture 20" descr="A collage of a person wearing a necklace"/>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64977" y="3978473"/>
            <a:ext cx="4027805" cy="2712085"/>
          </a:xfrm>
          <a:prstGeom prst="ellipse">
            <a:avLst/>
          </a:prstGeom>
          <a:ln w="63500" cap="rnd">
            <a:solidFill>
              <a:srgbClr val="F6A223"/>
            </a:solidFill>
          </a:ln>
          <a:effectLst>
            <a:glow rad="63500">
              <a:schemeClr val="accent6">
                <a:satMod val="175000"/>
                <a:alpha val="40000"/>
              </a:schemeClr>
            </a:glow>
            <a:innerShdw blurRad="63500" dist="50800" dir="16200000">
              <a:prstClr val="black">
                <a:alpha val="50000"/>
              </a:prstClr>
            </a:innerShdw>
          </a:effectLst>
          <a:scene3d>
            <a:camera prst="orthographicFront"/>
            <a:lightRig rig="contrasting" dir="t">
              <a:rot lat="0" lon="0" rev="3000000"/>
            </a:lightRig>
          </a:scene3d>
          <a:sp3d contourW="7620">
            <a:contourClr>
              <a:srgbClr val="333333"/>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1"/>
              <a:ext cx="1591360" cy="1064651"/>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9</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sp>
        <p:nvSpPr>
          <p:cNvPr id="9" name="TextBox 2"/>
          <p:cNvSpPr txBox="1"/>
          <p:nvPr/>
        </p:nvSpPr>
        <p:spPr>
          <a:xfrm>
            <a:off x="-1371600" y="1186004"/>
            <a:ext cx="19812000" cy="1151662"/>
          </a:xfrm>
          <a:prstGeom prst="rect">
            <a:avLst/>
          </a:prstGeom>
        </p:spPr>
        <p:txBody>
          <a:bodyPr wrap="square" lIns="0" tIns="0" rIns="0" bIns="0" rtlCol="0" anchor="t">
            <a:spAutoFit/>
          </a:bodyPr>
          <a:lstStyle/>
          <a:p>
            <a:pPr algn="ctr">
              <a:lnSpc>
                <a:spcPts val="9800"/>
              </a:lnSpc>
            </a:pPr>
            <a:r>
              <a:rPr lang="en-GB" sz="6600" dirty="0">
                <a:latin typeface="Montserrat"/>
              </a:rPr>
              <a:t>Limitations and Additional Data</a:t>
            </a:r>
            <a:endParaRPr lang="en-US" sz="4800" dirty="0">
              <a:latin typeface="Montserrat"/>
              <a:ea typeface="Cooper BT Bold" panose="0208080404030B020404"/>
              <a:cs typeface="Cooper BT Bold" panose="0208080404030B020404"/>
              <a:sym typeface="Cooper BT Bold" panose="0208080404030B020404"/>
            </a:endParaRPr>
          </a:p>
        </p:txBody>
      </p:sp>
      <p:sp>
        <p:nvSpPr>
          <p:cNvPr id="16" name="TextBox 15"/>
          <p:cNvSpPr txBox="1"/>
          <p:nvPr/>
        </p:nvSpPr>
        <p:spPr>
          <a:xfrm>
            <a:off x="1768545" y="3127563"/>
            <a:ext cx="9042486" cy="4523105"/>
          </a:xfrm>
          <a:prstGeom prst="rect">
            <a:avLst/>
          </a:prstGeom>
          <a:noFill/>
        </p:spPr>
        <p:txBody>
          <a:bodyPr wrap="square" rtlCol="0">
            <a:spAutoFit/>
          </a:bodyPr>
          <a:lstStyle/>
          <a:p>
            <a:r>
              <a:rPr lang="en-GB" sz="3200" dirty="0">
                <a:latin typeface="Montserrat"/>
              </a:rPr>
              <a:t>To target our audience and demographic we need:</a:t>
            </a:r>
            <a:endParaRPr lang="en-GB" sz="3200" dirty="0">
              <a:latin typeface="Montserrat"/>
            </a:endParaRPr>
          </a:p>
          <a:p>
            <a:endParaRPr lang="en-GB" sz="3200" dirty="0">
              <a:latin typeface="Montserrat"/>
            </a:endParaRPr>
          </a:p>
          <a:p>
            <a:pPr marL="457200" indent="-457200">
              <a:buFont typeface="Arial" panose="020B0604020202020204" pitchFamily="34" charset="0"/>
              <a:buChar char="•"/>
            </a:pPr>
            <a:r>
              <a:rPr lang="en-GB" sz="3200" dirty="0">
                <a:latin typeface="Montserrat"/>
              </a:rPr>
              <a:t>Larger dataset </a:t>
            </a:r>
            <a:endParaRPr lang="en-GB" sz="3200" dirty="0">
              <a:latin typeface="Montserrat"/>
            </a:endParaRPr>
          </a:p>
          <a:p>
            <a:pPr marL="457200" indent="-457200">
              <a:buFont typeface="Arial" panose="020B0604020202020204" pitchFamily="34" charset="0"/>
              <a:buChar char="•"/>
            </a:pPr>
            <a:endParaRPr lang="en-GB" sz="3200" dirty="0">
              <a:latin typeface="Montserrat"/>
            </a:endParaRPr>
          </a:p>
          <a:p>
            <a:pPr marL="457200" indent="-457200">
              <a:buFont typeface="Arial" panose="020B0604020202020204" pitchFamily="34" charset="0"/>
              <a:buChar char="•"/>
            </a:pPr>
            <a:r>
              <a:rPr lang="en-GB" sz="3200" dirty="0">
                <a:latin typeface="Montserrat"/>
              </a:rPr>
              <a:t>Data from </a:t>
            </a:r>
            <a:r>
              <a:rPr lang="en-GB" sz="3200" dirty="0" err="1">
                <a:latin typeface="Montserrat"/>
              </a:rPr>
              <a:t>Bellabeat</a:t>
            </a:r>
            <a:r>
              <a:rPr lang="en-GB" sz="3200" dirty="0">
                <a:latin typeface="Montserrat"/>
              </a:rPr>
              <a:t> devices </a:t>
            </a:r>
            <a:endParaRPr lang="en-GB" sz="3200" dirty="0">
              <a:latin typeface="Montserrat"/>
            </a:endParaRPr>
          </a:p>
          <a:p>
            <a:pPr marL="457200" indent="-457200">
              <a:buFont typeface="Arial" panose="020B0604020202020204" pitchFamily="34" charset="0"/>
              <a:buChar char="•"/>
            </a:pPr>
            <a:endParaRPr lang="en-GB" sz="3200" dirty="0">
              <a:latin typeface="Montserrat"/>
            </a:endParaRPr>
          </a:p>
          <a:p>
            <a:pPr marL="457200" indent="-457200">
              <a:buFont typeface="Arial" panose="020B0604020202020204" pitchFamily="34" charset="0"/>
              <a:buChar char="•"/>
            </a:pPr>
            <a:r>
              <a:rPr lang="en-GB" sz="3200" dirty="0">
                <a:latin typeface="Montserrat"/>
              </a:rPr>
              <a:t>Satisfaction surveys </a:t>
            </a:r>
            <a:endParaRPr lang="en-GB" sz="3200" dirty="0">
              <a:latin typeface="Montserrat"/>
            </a:endParaRPr>
          </a:p>
          <a:p>
            <a:pPr marL="457200" indent="-457200">
              <a:buFont typeface="Arial" panose="020B0604020202020204" pitchFamily="34" charset="0"/>
              <a:buChar char="•"/>
            </a:pPr>
            <a:endParaRPr lang="en-GB" sz="3200" dirty="0">
              <a:latin typeface="Montserrat"/>
            </a:endParaRPr>
          </a:p>
        </p:txBody>
      </p:sp>
      <p:pic>
        <p:nvPicPr>
          <p:cNvPr id="18" name="Picture 17" descr="A logo with orange letters&#10;&#10;Description automatically generated"/>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68522" y="8248115"/>
            <a:ext cx="3550956" cy="1997413"/>
          </a:xfrm>
          <a:prstGeom prst="rect">
            <a:avLst/>
          </a:prstGeom>
        </p:spPr>
      </p:pic>
      <p:grpSp>
        <p:nvGrpSpPr>
          <p:cNvPr id="22" name="Group 21"/>
          <p:cNvGrpSpPr/>
          <p:nvPr/>
        </p:nvGrpSpPr>
        <p:grpSpPr>
          <a:xfrm>
            <a:off x="12639675" y="3607435"/>
            <a:ext cx="4552315" cy="3576320"/>
            <a:chOff x="19905" y="5681"/>
            <a:chExt cx="7169" cy="5632"/>
          </a:xfrm>
        </p:grpSpPr>
        <p:sp>
          <p:nvSpPr>
            <p:cNvPr id="14" name="Freeform 13"/>
            <p:cNvSpPr/>
            <p:nvPr/>
          </p:nvSpPr>
          <p:spPr>
            <a:xfrm>
              <a:off x="19905" y="5681"/>
              <a:ext cx="7109" cy="563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p>
              <a:endParaRPr lang="en-GB"/>
            </a:p>
          </p:txBody>
        </p:sp>
        <p:pic>
          <p:nvPicPr>
            <p:cNvPr id="15" name="Picture 14" descr="A collage of a person wearing a necklace"/>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32" y="6265"/>
              <a:ext cx="6343" cy="4271"/>
            </a:xfrm>
            <a:prstGeom prst="ellipse">
              <a:avLst/>
            </a:prstGeom>
            <a:ln w="63500" cap="rnd">
              <a:solidFill>
                <a:srgbClr val="F6A223"/>
              </a:solidFill>
            </a:ln>
            <a:effectLst>
              <a:glow rad="63500">
                <a:schemeClr val="accent6">
                  <a:satMod val="175000"/>
                  <a:alpha val="40000"/>
                </a:schemeClr>
              </a:glow>
              <a:innerShdw blurRad="63500" dist="50800" dir="16200000">
                <a:prstClr val="black">
                  <a:alpha val="50000"/>
                </a:prstClr>
              </a:innerShdw>
            </a:effectLst>
            <a:scene3d>
              <a:camera prst="orthographicFront"/>
              <a:lightRig rig="contrasting" dir="t">
                <a:rot lat="0" lon="0" rev="3000000"/>
              </a:lightRig>
            </a:scene3d>
            <a:sp3d contourW="7620">
              <a:contourClr>
                <a:srgbClr val="333333"/>
              </a:contourClr>
            </a:sp3d>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xEl>
                                              <p:pRg st="2" end="2"/>
                                            </p:txEl>
                                          </p:spTgt>
                                        </p:tgtEl>
                                        <p:attrNameLst>
                                          <p:attrName>style.visibility</p:attrName>
                                        </p:attrNameLst>
                                      </p:cBhvr>
                                      <p:to>
                                        <p:strVal val="visible"/>
                                      </p:to>
                                    </p:set>
                                    <p:animEffect transition="in" filter="fade">
                                      <p:cBhvr>
                                        <p:cTn id="12" dur="500"/>
                                        <p:tgtEl>
                                          <p:spTgt spid="1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xEl>
                                              <p:pRg st="4" end="4"/>
                                            </p:txEl>
                                          </p:spTgt>
                                        </p:tgtEl>
                                        <p:attrNameLst>
                                          <p:attrName>style.visibility</p:attrName>
                                        </p:attrNameLst>
                                      </p:cBhvr>
                                      <p:to>
                                        <p:strVal val="visible"/>
                                      </p:to>
                                    </p:set>
                                    <p:animEffect transition="in" filter="fade">
                                      <p:cBhvr>
                                        <p:cTn id="17" dur="500"/>
                                        <p:tgtEl>
                                          <p:spTgt spid="1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
                                            <p:txEl>
                                              <p:pRg st="6" end="6"/>
                                            </p:txEl>
                                          </p:spTgt>
                                        </p:tgtEl>
                                        <p:attrNameLst>
                                          <p:attrName>style.visibility</p:attrName>
                                        </p:attrNameLst>
                                      </p:cBhvr>
                                      <p:to>
                                        <p:strVal val="visible"/>
                                      </p:to>
                                    </p:set>
                                    <p:animEffect transition="in" filter="fade">
                                      <p:cBhvr>
                                        <p:cTn id="22" dur="500"/>
                                        <p:tgtEl>
                                          <p:spTgt spid="1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1"/>
              <a:ext cx="1591360" cy="1064651"/>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9</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sp>
        <p:nvSpPr>
          <p:cNvPr id="9" name="TextBox 2"/>
          <p:cNvSpPr txBox="1"/>
          <p:nvPr/>
        </p:nvSpPr>
        <p:spPr>
          <a:xfrm>
            <a:off x="-1371600" y="1186004"/>
            <a:ext cx="19812000" cy="1256665"/>
          </a:xfrm>
          <a:prstGeom prst="rect">
            <a:avLst/>
          </a:prstGeom>
        </p:spPr>
        <p:txBody>
          <a:bodyPr wrap="square" lIns="0" tIns="0" rIns="0" bIns="0" rtlCol="0" anchor="t">
            <a:spAutoFit/>
          </a:bodyPr>
          <a:lstStyle/>
          <a:p>
            <a:pPr algn="ctr">
              <a:lnSpc>
                <a:spcPts val="9800"/>
              </a:lnSpc>
            </a:pPr>
            <a:r>
              <a:rPr lang="en-GB" sz="6600" dirty="0">
                <a:latin typeface="Montserrat"/>
              </a:rPr>
              <a:t>Next Steps</a:t>
            </a:r>
            <a:endParaRPr lang="en-US" sz="4800" dirty="0">
              <a:latin typeface="Montserrat"/>
              <a:ea typeface="Cooper BT Bold" panose="0208080404030B020404"/>
              <a:cs typeface="Cooper BT Bold" panose="0208080404030B020404"/>
              <a:sym typeface="Cooper BT Bold" panose="0208080404030B020404"/>
            </a:endParaRPr>
          </a:p>
        </p:txBody>
      </p:sp>
      <p:sp>
        <p:nvSpPr>
          <p:cNvPr id="16" name="TextBox 15"/>
          <p:cNvSpPr txBox="1"/>
          <p:nvPr/>
        </p:nvSpPr>
        <p:spPr>
          <a:xfrm>
            <a:off x="1768475" y="2746375"/>
            <a:ext cx="10653395" cy="5631180"/>
          </a:xfrm>
          <a:prstGeom prst="rect">
            <a:avLst/>
          </a:prstGeom>
          <a:noFill/>
        </p:spPr>
        <p:txBody>
          <a:bodyPr wrap="square" rtlCol="0">
            <a:spAutoFit/>
          </a:bodyPr>
          <a:lstStyle/>
          <a:p>
            <a:r>
              <a:rPr lang="en-GB" sz="3200" dirty="0">
                <a:latin typeface="Montserrat"/>
              </a:rPr>
              <a:t>Product Development</a:t>
            </a:r>
            <a:endParaRPr lang="en-GB" sz="3200" dirty="0">
              <a:latin typeface="Montserrat"/>
            </a:endParaRPr>
          </a:p>
          <a:p>
            <a:pPr indent="457200">
              <a:buFont typeface="Arial" panose="020B0604020202020204" pitchFamily="34" charset="0"/>
              <a:buNone/>
            </a:pPr>
            <a:r>
              <a:rPr lang="en-GB" sz="2800" dirty="0">
                <a:solidFill>
                  <a:schemeClr val="tx1">
                    <a:lumMod val="75000"/>
                    <a:lumOff val="25000"/>
                  </a:schemeClr>
                </a:solidFill>
                <a:latin typeface="Montserrat"/>
              </a:rPr>
              <a:t>Implement recommended features</a:t>
            </a:r>
            <a:endParaRPr lang="en-GB" sz="3200" dirty="0">
              <a:solidFill>
                <a:schemeClr val="tx1">
                  <a:lumMod val="75000"/>
                  <a:lumOff val="25000"/>
                </a:schemeClr>
              </a:solidFill>
              <a:latin typeface="Montserrat"/>
            </a:endParaRPr>
          </a:p>
          <a:p>
            <a:pPr marL="457200" indent="-457200">
              <a:buFont typeface="Arial" panose="020B0604020202020204" pitchFamily="34" charset="0"/>
              <a:buChar char="•"/>
            </a:pPr>
            <a:endParaRPr lang="en-GB" sz="3200" dirty="0">
              <a:latin typeface="Montserrat"/>
            </a:endParaRPr>
          </a:p>
          <a:p>
            <a:pPr marL="457200" indent="-457200">
              <a:buFont typeface="Arial" panose="020B0604020202020204" pitchFamily="34" charset="0"/>
              <a:buChar char="•"/>
            </a:pPr>
            <a:r>
              <a:rPr lang="en-GB" sz="3200" dirty="0">
                <a:latin typeface="Montserrat"/>
              </a:rPr>
              <a:t>Further Research</a:t>
            </a:r>
            <a:endParaRPr lang="en-GB" sz="3200" dirty="0">
              <a:latin typeface="Montserrat"/>
            </a:endParaRPr>
          </a:p>
          <a:p>
            <a:pPr indent="457200">
              <a:buFont typeface="Arial" panose="020B0604020202020204" pitchFamily="34" charset="0"/>
              <a:buNone/>
            </a:pPr>
            <a:r>
              <a:rPr lang="en-GB" sz="2800" dirty="0">
                <a:solidFill>
                  <a:schemeClr val="tx1">
                    <a:lumMod val="75000"/>
                    <a:lumOff val="25000"/>
                  </a:schemeClr>
                </a:solidFill>
                <a:latin typeface="Montserrat"/>
              </a:rPr>
              <a:t>Increase sample size - Collect first-party data</a:t>
            </a:r>
            <a:endParaRPr lang="en-GB" sz="2800" dirty="0">
              <a:solidFill>
                <a:schemeClr val="tx1">
                  <a:lumMod val="75000"/>
                  <a:lumOff val="25000"/>
                </a:schemeClr>
              </a:solidFill>
              <a:latin typeface="Montserrat"/>
            </a:endParaRPr>
          </a:p>
          <a:p>
            <a:pPr indent="457200">
              <a:buFont typeface="Arial" panose="020B0604020202020204" pitchFamily="34" charset="0"/>
              <a:buNone/>
            </a:pPr>
            <a:endParaRPr lang="en-GB" sz="2800" dirty="0">
              <a:solidFill>
                <a:schemeClr val="tx1">
                  <a:lumMod val="75000"/>
                  <a:lumOff val="25000"/>
                </a:schemeClr>
              </a:solidFill>
              <a:latin typeface="Montserrat"/>
            </a:endParaRPr>
          </a:p>
          <a:p>
            <a:pPr marL="457200" indent="-457200">
              <a:buFont typeface="Arial" panose="020B0604020202020204" pitchFamily="34" charset="0"/>
              <a:buChar char="•"/>
            </a:pPr>
            <a:r>
              <a:rPr lang="en-GB" sz="3200" dirty="0">
                <a:latin typeface="Montserrat"/>
              </a:rPr>
              <a:t>Marketing Strategy</a:t>
            </a:r>
            <a:endParaRPr lang="en-GB" sz="3200" dirty="0">
              <a:latin typeface="Montserrat"/>
            </a:endParaRPr>
          </a:p>
          <a:p>
            <a:pPr indent="457200">
              <a:buFont typeface="Arial" panose="020B0604020202020204" pitchFamily="34" charset="0"/>
              <a:buNone/>
            </a:pPr>
            <a:r>
              <a:rPr lang="en-GB" sz="2800" dirty="0">
                <a:solidFill>
                  <a:schemeClr val="tx1">
                    <a:lumMod val="75000"/>
                    <a:lumOff val="25000"/>
                  </a:schemeClr>
                </a:solidFill>
                <a:latin typeface="Montserrat"/>
              </a:rPr>
              <a:t>Develop campains around the suggested features</a:t>
            </a:r>
            <a:endParaRPr lang="en-GB" sz="2800" dirty="0">
              <a:solidFill>
                <a:schemeClr val="tx1">
                  <a:lumMod val="75000"/>
                  <a:lumOff val="25000"/>
                </a:schemeClr>
              </a:solidFill>
              <a:latin typeface="Montserrat"/>
            </a:endParaRPr>
          </a:p>
          <a:p>
            <a:pPr marL="457200" indent="-457200">
              <a:buFont typeface="Arial" panose="020B0604020202020204" pitchFamily="34" charset="0"/>
              <a:buChar char="•"/>
            </a:pPr>
            <a:endParaRPr lang="en-GB" sz="3200" dirty="0">
              <a:latin typeface="Montserrat"/>
            </a:endParaRPr>
          </a:p>
          <a:p>
            <a:pPr marL="457200" indent="-457200">
              <a:buFont typeface="Arial" panose="020B0604020202020204" pitchFamily="34" charset="0"/>
              <a:buChar char="•"/>
            </a:pPr>
            <a:r>
              <a:rPr lang="en-GB" sz="3200" dirty="0">
                <a:latin typeface="Montserrat"/>
              </a:rPr>
              <a:t>User Feedback</a:t>
            </a:r>
            <a:endParaRPr lang="en-GB" sz="3200" dirty="0">
              <a:latin typeface="Montserrat"/>
            </a:endParaRPr>
          </a:p>
          <a:p>
            <a:pPr indent="457200">
              <a:buFont typeface="Arial" panose="020B0604020202020204" pitchFamily="34" charset="0"/>
              <a:buNone/>
            </a:pPr>
            <a:r>
              <a:rPr lang="en-GB" sz="2800" dirty="0">
                <a:solidFill>
                  <a:schemeClr val="tx1">
                    <a:lumMod val="75000"/>
                    <a:lumOff val="25000"/>
                  </a:schemeClr>
                </a:solidFill>
                <a:latin typeface="Montserrat"/>
              </a:rPr>
              <a:t>Collect user feedback to:</a:t>
            </a:r>
            <a:endParaRPr lang="en-GB" sz="2800" dirty="0">
              <a:solidFill>
                <a:schemeClr val="tx1">
                  <a:lumMod val="75000"/>
                  <a:lumOff val="25000"/>
                </a:schemeClr>
              </a:solidFill>
              <a:latin typeface="Montserrat"/>
            </a:endParaRPr>
          </a:p>
          <a:p>
            <a:pPr indent="457200">
              <a:buFont typeface="Arial" panose="020B0604020202020204" pitchFamily="34" charset="0"/>
              <a:buNone/>
            </a:pPr>
            <a:r>
              <a:rPr lang="en-GB" sz="2800" dirty="0">
                <a:solidFill>
                  <a:schemeClr val="tx1">
                    <a:lumMod val="75000"/>
                    <a:lumOff val="25000"/>
                  </a:schemeClr>
                </a:solidFill>
                <a:latin typeface="Montserrat"/>
              </a:rPr>
              <a:t>Refine the product - Streamline future projects</a:t>
            </a:r>
            <a:endParaRPr lang="en-GB" sz="2800" dirty="0">
              <a:solidFill>
                <a:schemeClr val="tx1">
                  <a:lumMod val="75000"/>
                  <a:lumOff val="25000"/>
                </a:schemeClr>
              </a:solidFill>
              <a:latin typeface="Montserrat"/>
            </a:endParaRPr>
          </a:p>
        </p:txBody>
      </p:sp>
      <p:pic>
        <p:nvPicPr>
          <p:cNvPr id="18" name="Picture 17" descr="A logo with orange letters&#10;&#10;Description automatically generated"/>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68522" y="8248115"/>
            <a:ext cx="3550956" cy="1997413"/>
          </a:xfrm>
          <a:prstGeom prst="rect">
            <a:avLst/>
          </a:prstGeom>
        </p:spPr>
      </p:pic>
      <p:grpSp>
        <p:nvGrpSpPr>
          <p:cNvPr id="19" name="Group 18"/>
          <p:cNvGrpSpPr/>
          <p:nvPr/>
        </p:nvGrpSpPr>
        <p:grpSpPr>
          <a:xfrm>
            <a:off x="12639832" y="3607216"/>
            <a:ext cx="4552950" cy="3576320"/>
            <a:chOff x="11599120" y="2986979"/>
            <a:chExt cx="5285836" cy="4110890"/>
          </a:xfrm>
        </p:grpSpPr>
        <p:sp>
          <p:nvSpPr>
            <p:cNvPr id="20" name="Freeform 13"/>
            <p:cNvSpPr/>
            <p:nvPr/>
          </p:nvSpPr>
          <p:spPr>
            <a:xfrm>
              <a:off x="11599120" y="2986979"/>
              <a:ext cx="5240866" cy="4110890"/>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pic>
          <p:nvPicPr>
            <p:cNvPr id="21" name="Picture 20" descr="A collage of a person wearing a necklace"/>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208797" y="3413729"/>
              <a:ext cx="4676159" cy="3117473"/>
            </a:xfrm>
            <a:prstGeom prst="ellipse">
              <a:avLst/>
            </a:prstGeom>
            <a:ln w="63500" cap="rnd">
              <a:solidFill>
                <a:srgbClr val="F6A223"/>
              </a:solidFill>
            </a:ln>
            <a:effectLst>
              <a:glow rad="63500">
                <a:schemeClr val="accent6">
                  <a:satMod val="175000"/>
                  <a:alpha val="40000"/>
                </a:schemeClr>
              </a:glow>
              <a:innerShdw blurRad="63500" dist="50800" dir="16200000">
                <a:prstClr val="black">
                  <a:alpha val="50000"/>
                </a:prstClr>
              </a:innerShdw>
            </a:effectLst>
            <a:scene3d>
              <a:camera prst="orthographicFront"/>
              <a:lightRig rig="contrasting" dir="t">
                <a:rot lat="0" lon="0" rev="3000000"/>
              </a:lightRig>
            </a:scene3d>
            <a:sp3d contourW="7620">
              <a:contourClr>
                <a:srgbClr val="333333"/>
              </a:contourClr>
            </a:sp3d>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2"/>
              <a:ext cx="1591360" cy="1085516"/>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1</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25" name="Group 24"/>
          <p:cNvGrpSpPr/>
          <p:nvPr/>
        </p:nvGrpSpPr>
        <p:grpSpPr>
          <a:xfrm>
            <a:off x="2553980" y="3197870"/>
            <a:ext cx="13180039" cy="3891259"/>
            <a:chOff x="2057400" y="3086100"/>
            <a:chExt cx="13180039" cy="3891259"/>
          </a:xfrm>
        </p:grpSpPr>
        <p:sp>
          <p:nvSpPr>
            <p:cNvPr id="2" name="TextBox 2"/>
            <p:cNvSpPr txBox="1"/>
            <p:nvPr/>
          </p:nvSpPr>
          <p:spPr>
            <a:xfrm>
              <a:off x="2057400" y="3086100"/>
              <a:ext cx="13180039" cy="1151662"/>
            </a:xfrm>
            <a:prstGeom prst="rect">
              <a:avLst/>
            </a:prstGeom>
          </p:spPr>
          <p:txBody>
            <a:bodyPr lIns="0" tIns="0" rIns="0" bIns="0" rtlCol="0" anchor="t">
              <a:spAutoFit/>
            </a:bodyPr>
            <a:lstStyle/>
            <a:p>
              <a:pPr algn="ctr">
                <a:lnSpc>
                  <a:spcPts val="9800"/>
                </a:lnSpc>
              </a:pPr>
              <a:r>
                <a:rPr lang="en-GB" sz="6600" dirty="0">
                  <a:latin typeface="Montserrat ExtraBold" pitchFamily="2" charset="0"/>
                </a:rPr>
                <a:t>Thank you for your time!</a:t>
              </a:r>
              <a:endParaRPr lang="en-US" sz="4800" dirty="0">
                <a:latin typeface="Montserrat ExtraBold" pitchFamily="2" charset="0"/>
                <a:ea typeface="Cooper BT Bold" panose="0208080404030B020404"/>
                <a:cs typeface="Cooper BT Bold" panose="0208080404030B020404"/>
                <a:sym typeface="Cooper BT Bold" panose="0208080404030B020404"/>
              </a:endParaRPr>
            </a:p>
          </p:txBody>
        </p:sp>
        <p:sp>
          <p:nvSpPr>
            <p:cNvPr id="23" name="TextBox 23"/>
            <p:cNvSpPr txBox="1"/>
            <p:nvPr/>
          </p:nvSpPr>
          <p:spPr>
            <a:xfrm>
              <a:off x="5332719" y="5696303"/>
              <a:ext cx="6629400" cy="1281056"/>
            </a:xfrm>
            <a:prstGeom prst="rect">
              <a:avLst/>
            </a:prstGeom>
          </p:spPr>
          <p:txBody>
            <a:bodyPr wrap="square" lIns="0" tIns="0" rIns="0" bIns="0" rtlCol="0" anchor="t">
              <a:spAutoFit/>
            </a:bodyPr>
            <a:lstStyle/>
            <a:p>
              <a:pPr marL="399415" lvl="1" algn="ctr">
                <a:lnSpc>
                  <a:spcPts val="5180"/>
                </a:lnSpc>
              </a:pPr>
              <a:r>
                <a:rPr lang="en-US" sz="3700" dirty="0">
                  <a:latin typeface="Montserrat"/>
                  <a:ea typeface="Cooper BT Bold" panose="0208080404030B020404"/>
                  <a:cs typeface="Cooper BT Bold" panose="0208080404030B020404"/>
                  <a:sym typeface="Cooper BT Bold" panose="0208080404030B020404"/>
                </a:rPr>
                <a:t>Konstantinos Valourdos</a:t>
              </a:r>
              <a:endParaRPr lang="en-US" sz="3700" dirty="0">
                <a:latin typeface="Montserrat"/>
                <a:ea typeface="Cooper BT Bold" panose="0208080404030B020404"/>
                <a:cs typeface="Cooper BT Bold" panose="0208080404030B020404"/>
                <a:sym typeface="Cooper BT Bold" panose="0208080404030B020404"/>
              </a:endParaRPr>
            </a:p>
            <a:p>
              <a:pPr marL="399415" lvl="1" algn="ctr">
                <a:lnSpc>
                  <a:spcPts val="5180"/>
                </a:lnSpc>
              </a:pPr>
              <a:endParaRPr lang="en-US" sz="3600" dirty="0">
                <a:latin typeface="Montserrat"/>
                <a:ea typeface="Cooper BT Bold" panose="0208080404030B020404"/>
                <a:cs typeface="Cooper BT Bold" panose="0208080404030B020404"/>
                <a:sym typeface="Cooper BT Bold" panose="0208080404030B020404"/>
              </a:endParaRPr>
            </a:p>
          </p:txBody>
        </p:sp>
      </p:grpSp>
      <p:pic>
        <p:nvPicPr>
          <p:cNvPr id="9" name="Picture 8" descr="A logo with orange letters&#10;&#10;Description automatically generated"/>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68522" y="8248115"/>
            <a:ext cx="3550956" cy="19974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2"/>
              <a:ext cx="1591360" cy="1085516"/>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2</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sp>
        <p:nvSpPr>
          <p:cNvPr id="2" name="TextBox 2"/>
          <p:cNvSpPr txBox="1"/>
          <p:nvPr/>
        </p:nvSpPr>
        <p:spPr>
          <a:xfrm>
            <a:off x="1460038" y="1094862"/>
            <a:ext cx="13180039" cy="1151662"/>
          </a:xfrm>
          <a:prstGeom prst="rect">
            <a:avLst/>
          </a:prstGeom>
        </p:spPr>
        <p:txBody>
          <a:bodyPr lIns="0" tIns="0" rIns="0" bIns="0" rtlCol="0" anchor="t">
            <a:spAutoFit/>
          </a:bodyPr>
          <a:lstStyle/>
          <a:p>
            <a:pPr>
              <a:lnSpc>
                <a:spcPts val="9800"/>
              </a:lnSpc>
            </a:pPr>
            <a:r>
              <a:rPr lang="en-GB" sz="6600" dirty="0">
                <a:latin typeface="Montserrat"/>
              </a:rPr>
              <a:t>Agenda</a:t>
            </a:r>
            <a:endParaRPr lang="en-US" sz="4800" dirty="0">
              <a:latin typeface="Montserrat"/>
              <a:ea typeface="Cooper BT Bold" panose="0208080404030B020404"/>
              <a:cs typeface="Cooper BT Bold" panose="0208080404030B020404"/>
              <a:sym typeface="Cooper BT Bold" panose="0208080404030B020404"/>
            </a:endParaRPr>
          </a:p>
        </p:txBody>
      </p:sp>
      <p:sp>
        <p:nvSpPr>
          <p:cNvPr id="10" name="Freeform: Shape 9"/>
          <p:cNvSpPr/>
          <p:nvPr/>
        </p:nvSpPr>
        <p:spPr>
          <a:xfrm>
            <a:off x="778392" y="3829542"/>
            <a:ext cx="3471482" cy="2627914"/>
          </a:xfrm>
          <a:custGeom>
            <a:avLst/>
            <a:gdLst>
              <a:gd name="connsiteX0" fmla="*/ 0 w 3471482"/>
              <a:gd name="connsiteY0" fmla="*/ 262791 h 2627914"/>
              <a:gd name="connsiteX1" fmla="*/ 262791 w 3471482"/>
              <a:gd name="connsiteY1" fmla="*/ 0 h 2627914"/>
              <a:gd name="connsiteX2" fmla="*/ 3208691 w 3471482"/>
              <a:gd name="connsiteY2" fmla="*/ 0 h 2627914"/>
              <a:gd name="connsiteX3" fmla="*/ 3471482 w 3471482"/>
              <a:gd name="connsiteY3" fmla="*/ 262791 h 2627914"/>
              <a:gd name="connsiteX4" fmla="*/ 3471482 w 3471482"/>
              <a:gd name="connsiteY4" fmla="*/ 2365123 h 2627914"/>
              <a:gd name="connsiteX5" fmla="*/ 3208691 w 3471482"/>
              <a:gd name="connsiteY5" fmla="*/ 2627914 h 2627914"/>
              <a:gd name="connsiteX6" fmla="*/ 262791 w 3471482"/>
              <a:gd name="connsiteY6" fmla="*/ 2627914 h 2627914"/>
              <a:gd name="connsiteX7" fmla="*/ 0 w 3471482"/>
              <a:gd name="connsiteY7" fmla="*/ 2365123 h 2627914"/>
              <a:gd name="connsiteX8" fmla="*/ 0 w 3471482"/>
              <a:gd name="connsiteY8" fmla="*/ 262791 h 2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71482" h="2627914">
                <a:moveTo>
                  <a:pt x="0" y="262791"/>
                </a:moveTo>
                <a:cubicBezTo>
                  <a:pt x="0" y="117656"/>
                  <a:pt x="117656" y="0"/>
                  <a:pt x="262791" y="0"/>
                </a:cubicBezTo>
                <a:lnTo>
                  <a:pt x="3208691" y="0"/>
                </a:lnTo>
                <a:cubicBezTo>
                  <a:pt x="3353826" y="0"/>
                  <a:pt x="3471482" y="117656"/>
                  <a:pt x="3471482" y="262791"/>
                </a:cubicBezTo>
                <a:lnTo>
                  <a:pt x="3471482" y="2365123"/>
                </a:lnTo>
                <a:cubicBezTo>
                  <a:pt x="3471482" y="2510258"/>
                  <a:pt x="3353826" y="2627914"/>
                  <a:pt x="3208691" y="2627914"/>
                </a:cubicBezTo>
                <a:lnTo>
                  <a:pt x="262791" y="2627914"/>
                </a:lnTo>
                <a:cubicBezTo>
                  <a:pt x="117656" y="2627914"/>
                  <a:pt x="0" y="2510258"/>
                  <a:pt x="0" y="2365123"/>
                </a:cubicBezTo>
                <a:lnTo>
                  <a:pt x="0" y="262791"/>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83649" tIns="183649" rIns="183649" bIns="183649" numCol="1" spcCol="1270" anchor="ctr" anchorCtr="0">
            <a:noAutofit/>
          </a:bodyPr>
          <a:lstStyle/>
          <a:p>
            <a:pPr marL="0" lvl="0" indent="0" algn="ctr" defTabSz="1244600">
              <a:lnSpc>
                <a:spcPct val="90000"/>
              </a:lnSpc>
              <a:spcBef>
                <a:spcPct val="0"/>
              </a:spcBef>
              <a:spcAft>
                <a:spcPct val="35000"/>
              </a:spcAft>
              <a:buNone/>
            </a:pPr>
            <a:r>
              <a:rPr lang="en-GB" sz="2800" b="0" kern="1200" cap="none" spc="0" dirty="0">
                <a:ln w="0"/>
                <a:solidFill>
                  <a:schemeClr val="tx1"/>
                </a:solidFill>
                <a:effectLst/>
                <a:latin typeface="Montserrat"/>
              </a:rPr>
              <a:t>Smart device business task</a:t>
            </a:r>
            <a:endParaRPr lang="en-GB" sz="2800" b="0" kern="1200" cap="none" spc="0" dirty="0">
              <a:ln w="0"/>
              <a:solidFill>
                <a:schemeClr val="tx1"/>
              </a:solidFill>
              <a:effectLst/>
              <a:latin typeface="Montserrat"/>
            </a:endParaRPr>
          </a:p>
        </p:txBody>
      </p:sp>
      <p:sp>
        <p:nvSpPr>
          <p:cNvPr id="14" name="Freeform: Shape 13"/>
          <p:cNvSpPr/>
          <p:nvPr/>
        </p:nvSpPr>
        <p:spPr>
          <a:xfrm>
            <a:off x="4486981" y="4849487"/>
            <a:ext cx="502666" cy="588025"/>
          </a:xfrm>
          <a:custGeom>
            <a:avLst/>
            <a:gdLst>
              <a:gd name="connsiteX0" fmla="*/ 0 w 502666"/>
              <a:gd name="connsiteY0" fmla="*/ 117605 h 588025"/>
              <a:gd name="connsiteX1" fmla="*/ 251333 w 502666"/>
              <a:gd name="connsiteY1" fmla="*/ 117605 h 588025"/>
              <a:gd name="connsiteX2" fmla="*/ 251333 w 502666"/>
              <a:gd name="connsiteY2" fmla="*/ 0 h 588025"/>
              <a:gd name="connsiteX3" fmla="*/ 502666 w 502666"/>
              <a:gd name="connsiteY3" fmla="*/ 294013 h 588025"/>
              <a:gd name="connsiteX4" fmla="*/ 251333 w 502666"/>
              <a:gd name="connsiteY4" fmla="*/ 588025 h 588025"/>
              <a:gd name="connsiteX5" fmla="*/ 251333 w 502666"/>
              <a:gd name="connsiteY5" fmla="*/ 470420 h 588025"/>
              <a:gd name="connsiteX6" fmla="*/ 0 w 502666"/>
              <a:gd name="connsiteY6" fmla="*/ 470420 h 588025"/>
              <a:gd name="connsiteX7" fmla="*/ 0 w 502666"/>
              <a:gd name="connsiteY7" fmla="*/ 117605 h 588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666" h="588025">
                <a:moveTo>
                  <a:pt x="0" y="117605"/>
                </a:moveTo>
                <a:lnTo>
                  <a:pt x="251333" y="117605"/>
                </a:lnTo>
                <a:lnTo>
                  <a:pt x="251333" y="0"/>
                </a:lnTo>
                <a:lnTo>
                  <a:pt x="502666" y="294013"/>
                </a:lnTo>
                <a:lnTo>
                  <a:pt x="251333" y="588025"/>
                </a:lnTo>
                <a:lnTo>
                  <a:pt x="251333" y="470420"/>
                </a:lnTo>
                <a:lnTo>
                  <a:pt x="0" y="470420"/>
                </a:lnTo>
                <a:lnTo>
                  <a:pt x="0" y="117605"/>
                </a:lnTo>
                <a:close/>
              </a:path>
            </a:pathLst>
          </a:custGeom>
        </p:spPr>
        <p:style>
          <a:lnRef idx="0">
            <a:schemeClr val="accent6">
              <a:tint val="60000"/>
              <a:hueOff val="0"/>
              <a:satOff val="0"/>
              <a:lumOff val="0"/>
              <a:alphaOff val="0"/>
            </a:schemeClr>
          </a:lnRef>
          <a:fillRef idx="1">
            <a:schemeClr val="accent6">
              <a:tint val="60000"/>
              <a:hueOff val="0"/>
              <a:satOff val="0"/>
              <a:lumOff val="0"/>
              <a:alphaOff val="0"/>
            </a:schemeClr>
          </a:fillRef>
          <a:effectRef idx="0">
            <a:schemeClr val="accent6">
              <a:tint val="60000"/>
              <a:hueOff val="0"/>
              <a:satOff val="0"/>
              <a:lumOff val="0"/>
              <a:alphaOff val="0"/>
            </a:schemeClr>
          </a:effectRef>
          <a:fontRef idx="minor">
            <a:schemeClr val="lt1"/>
          </a:fontRef>
        </p:style>
        <p:txBody>
          <a:bodyPr spcFirstLastPara="0" vert="horz" wrap="square" lIns="0" tIns="117605" rIns="150800" bIns="117605" numCol="1" spcCol="1270" anchor="ctr" anchorCtr="0">
            <a:noAutofit/>
          </a:bodyPr>
          <a:lstStyle/>
          <a:p>
            <a:pPr marL="0" lvl="0" indent="0" algn="ctr" defTabSz="1244600">
              <a:lnSpc>
                <a:spcPct val="90000"/>
              </a:lnSpc>
              <a:spcBef>
                <a:spcPct val="0"/>
              </a:spcBef>
              <a:spcAft>
                <a:spcPct val="35000"/>
              </a:spcAft>
              <a:buNone/>
            </a:pPr>
            <a:endParaRPr lang="en-GB" sz="2800" b="0" kern="1200" cap="none" spc="0">
              <a:ln w="0"/>
              <a:solidFill>
                <a:schemeClr val="tx1"/>
              </a:solidFill>
              <a:effectLst>
                <a:outerShdw blurRad="38100" dist="19050" dir="2700000" algn="tl" rotWithShape="0">
                  <a:schemeClr val="dk1">
                    <a:alpha val="40000"/>
                  </a:schemeClr>
                </a:outerShdw>
              </a:effectLst>
            </a:endParaRPr>
          </a:p>
        </p:txBody>
      </p:sp>
      <p:sp>
        <p:nvSpPr>
          <p:cNvPr id="16" name="Freeform: Shape 15"/>
          <p:cNvSpPr/>
          <p:nvPr/>
        </p:nvSpPr>
        <p:spPr>
          <a:xfrm>
            <a:off x="5198302" y="3829542"/>
            <a:ext cx="3471482" cy="2627914"/>
          </a:xfrm>
          <a:custGeom>
            <a:avLst/>
            <a:gdLst>
              <a:gd name="connsiteX0" fmla="*/ 0 w 3471482"/>
              <a:gd name="connsiteY0" fmla="*/ 262791 h 2627914"/>
              <a:gd name="connsiteX1" fmla="*/ 262791 w 3471482"/>
              <a:gd name="connsiteY1" fmla="*/ 0 h 2627914"/>
              <a:gd name="connsiteX2" fmla="*/ 3208691 w 3471482"/>
              <a:gd name="connsiteY2" fmla="*/ 0 h 2627914"/>
              <a:gd name="connsiteX3" fmla="*/ 3471482 w 3471482"/>
              <a:gd name="connsiteY3" fmla="*/ 262791 h 2627914"/>
              <a:gd name="connsiteX4" fmla="*/ 3471482 w 3471482"/>
              <a:gd name="connsiteY4" fmla="*/ 2365123 h 2627914"/>
              <a:gd name="connsiteX5" fmla="*/ 3208691 w 3471482"/>
              <a:gd name="connsiteY5" fmla="*/ 2627914 h 2627914"/>
              <a:gd name="connsiteX6" fmla="*/ 262791 w 3471482"/>
              <a:gd name="connsiteY6" fmla="*/ 2627914 h 2627914"/>
              <a:gd name="connsiteX7" fmla="*/ 0 w 3471482"/>
              <a:gd name="connsiteY7" fmla="*/ 2365123 h 2627914"/>
              <a:gd name="connsiteX8" fmla="*/ 0 w 3471482"/>
              <a:gd name="connsiteY8" fmla="*/ 262791 h 2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71482" h="2627914">
                <a:moveTo>
                  <a:pt x="0" y="262791"/>
                </a:moveTo>
                <a:cubicBezTo>
                  <a:pt x="0" y="117656"/>
                  <a:pt x="117656" y="0"/>
                  <a:pt x="262791" y="0"/>
                </a:cubicBezTo>
                <a:lnTo>
                  <a:pt x="3208691" y="0"/>
                </a:lnTo>
                <a:cubicBezTo>
                  <a:pt x="3353826" y="0"/>
                  <a:pt x="3471482" y="117656"/>
                  <a:pt x="3471482" y="262791"/>
                </a:cubicBezTo>
                <a:lnTo>
                  <a:pt x="3471482" y="2365123"/>
                </a:lnTo>
                <a:cubicBezTo>
                  <a:pt x="3471482" y="2510258"/>
                  <a:pt x="3353826" y="2627914"/>
                  <a:pt x="3208691" y="2627914"/>
                </a:cubicBezTo>
                <a:lnTo>
                  <a:pt x="262791" y="2627914"/>
                </a:lnTo>
                <a:cubicBezTo>
                  <a:pt x="117656" y="2627914"/>
                  <a:pt x="0" y="2510258"/>
                  <a:pt x="0" y="2365123"/>
                </a:cubicBezTo>
                <a:lnTo>
                  <a:pt x="0" y="262791"/>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83649" tIns="183649" rIns="183649" bIns="183649" numCol="1" spcCol="1270" anchor="ctr" anchorCtr="0">
            <a:noAutofit/>
          </a:bodyPr>
          <a:lstStyle/>
          <a:p>
            <a:pPr marL="0" lvl="0" indent="0" algn="ctr" defTabSz="1244600">
              <a:lnSpc>
                <a:spcPct val="90000"/>
              </a:lnSpc>
              <a:spcBef>
                <a:spcPct val="0"/>
              </a:spcBef>
              <a:spcAft>
                <a:spcPct val="35000"/>
              </a:spcAft>
              <a:buNone/>
            </a:pPr>
            <a:r>
              <a:rPr lang="en-GB" sz="2800" b="0" kern="1200" cap="none" spc="0" dirty="0">
                <a:ln w="0"/>
                <a:solidFill>
                  <a:schemeClr val="tx1"/>
                </a:solidFill>
                <a:effectLst/>
                <a:latin typeface="Montserrat"/>
              </a:rPr>
              <a:t>Analysis of </a:t>
            </a:r>
            <a:endParaRPr lang="en-GB" sz="2800" b="0" kern="1200" cap="none" spc="0" dirty="0">
              <a:ln w="0"/>
              <a:solidFill>
                <a:schemeClr val="tx1"/>
              </a:solidFill>
              <a:effectLst/>
              <a:latin typeface="Montserrat"/>
            </a:endParaRPr>
          </a:p>
          <a:p>
            <a:pPr marL="0" lvl="0" indent="0" algn="ctr" defTabSz="1244600">
              <a:lnSpc>
                <a:spcPct val="90000"/>
              </a:lnSpc>
              <a:spcBef>
                <a:spcPct val="0"/>
              </a:spcBef>
              <a:spcAft>
                <a:spcPct val="35000"/>
              </a:spcAft>
              <a:buNone/>
            </a:pPr>
            <a:r>
              <a:rPr lang="en-GB" sz="2800" b="0" kern="1200" cap="none" spc="0" dirty="0">
                <a:ln w="0"/>
                <a:solidFill>
                  <a:schemeClr val="tx1"/>
                </a:solidFill>
                <a:effectLst/>
                <a:latin typeface="Montserrat"/>
              </a:rPr>
              <a:t>non-Bellabeat devices</a:t>
            </a:r>
            <a:endParaRPr lang="en-GB" sz="2800" b="0" kern="1200" cap="none" spc="0" dirty="0">
              <a:ln w="0"/>
              <a:solidFill>
                <a:schemeClr val="tx1"/>
              </a:solidFill>
              <a:effectLst/>
              <a:latin typeface="Montserrat"/>
            </a:endParaRPr>
          </a:p>
        </p:txBody>
      </p:sp>
      <p:sp>
        <p:nvSpPr>
          <p:cNvPr id="17" name="Freeform: Shape 16"/>
          <p:cNvSpPr/>
          <p:nvPr/>
        </p:nvSpPr>
        <p:spPr>
          <a:xfrm>
            <a:off x="8906891" y="4849487"/>
            <a:ext cx="502666" cy="588025"/>
          </a:xfrm>
          <a:custGeom>
            <a:avLst/>
            <a:gdLst>
              <a:gd name="connsiteX0" fmla="*/ 0 w 502666"/>
              <a:gd name="connsiteY0" fmla="*/ 117605 h 588025"/>
              <a:gd name="connsiteX1" fmla="*/ 251333 w 502666"/>
              <a:gd name="connsiteY1" fmla="*/ 117605 h 588025"/>
              <a:gd name="connsiteX2" fmla="*/ 251333 w 502666"/>
              <a:gd name="connsiteY2" fmla="*/ 0 h 588025"/>
              <a:gd name="connsiteX3" fmla="*/ 502666 w 502666"/>
              <a:gd name="connsiteY3" fmla="*/ 294013 h 588025"/>
              <a:gd name="connsiteX4" fmla="*/ 251333 w 502666"/>
              <a:gd name="connsiteY4" fmla="*/ 588025 h 588025"/>
              <a:gd name="connsiteX5" fmla="*/ 251333 w 502666"/>
              <a:gd name="connsiteY5" fmla="*/ 470420 h 588025"/>
              <a:gd name="connsiteX6" fmla="*/ 0 w 502666"/>
              <a:gd name="connsiteY6" fmla="*/ 470420 h 588025"/>
              <a:gd name="connsiteX7" fmla="*/ 0 w 502666"/>
              <a:gd name="connsiteY7" fmla="*/ 117605 h 588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666" h="588025">
                <a:moveTo>
                  <a:pt x="0" y="117605"/>
                </a:moveTo>
                <a:lnTo>
                  <a:pt x="251333" y="117605"/>
                </a:lnTo>
                <a:lnTo>
                  <a:pt x="251333" y="0"/>
                </a:lnTo>
                <a:lnTo>
                  <a:pt x="502666" y="294013"/>
                </a:lnTo>
                <a:lnTo>
                  <a:pt x="251333" y="588025"/>
                </a:lnTo>
                <a:lnTo>
                  <a:pt x="251333" y="470420"/>
                </a:lnTo>
                <a:lnTo>
                  <a:pt x="0" y="470420"/>
                </a:lnTo>
                <a:lnTo>
                  <a:pt x="0" y="117605"/>
                </a:lnTo>
                <a:close/>
              </a:path>
            </a:pathLst>
          </a:custGeom>
        </p:spPr>
        <p:style>
          <a:lnRef idx="0">
            <a:schemeClr val="accent6">
              <a:tint val="60000"/>
              <a:hueOff val="0"/>
              <a:satOff val="0"/>
              <a:lumOff val="0"/>
              <a:alphaOff val="0"/>
            </a:schemeClr>
          </a:lnRef>
          <a:fillRef idx="1">
            <a:schemeClr val="accent6">
              <a:tint val="60000"/>
              <a:hueOff val="0"/>
              <a:satOff val="0"/>
              <a:lumOff val="0"/>
              <a:alphaOff val="0"/>
            </a:schemeClr>
          </a:fillRef>
          <a:effectRef idx="0">
            <a:schemeClr val="accent6">
              <a:tint val="60000"/>
              <a:hueOff val="0"/>
              <a:satOff val="0"/>
              <a:lumOff val="0"/>
              <a:alphaOff val="0"/>
            </a:schemeClr>
          </a:effectRef>
          <a:fontRef idx="minor">
            <a:schemeClr val="lt1"/>
          </a:fontRef>
        </p:style>
        <p:txBody>
          <a:bodyPr spcFirstLastPara="0" vert="horz" wrap="square" lIns="0" tIns="117605" rIns="150800" bIns="117605" numCol="1" spcCol="1270" anchor="ctr" anchorCtr="0">
            <a:noAutofit/>
          </a:bodyPr>
          <a:lstStyle/>
          <a:p>
            <a:pPr marL="0" lvl="0" indent="0" algn="ctr" defTabSz="1244600">
              <a:lnSpc>
                <a:spcPct val="90000"/>
              </a:lnSpc>
              <a:spcBef>
                <a:spcPct val="0"/>
              </a:spcBef>
              <a:spcAft>
                <a:spcPct val="35000"/>
              </a:spcAft>
              <a:buNone/>
            </a:pPr>
            <a:endParaRPr lang="en-GB" sz="2800" b="0" kern="1200" cap="none" spc="0">
              <a:ln w="0"/>
              <a:solidFill>
                <a:schemeClr val="tx1"/>
              </a:solidFill>
              <a:effectLst>
                <a:outerShdw blurRad="38100" dist="19050" dir="2700000" algn="tl" rotWithShape="0">
                  <a:schemeClr val="dk1">
                    <a:alpha val="40000"/>
                  </a:schemeClr>
                </a:outerShdw>
              </a:effectLst>
            </a:endParaRPr>
          </a:p>
        </p:txBody>
      </p:sp>
      <p:sp>
        <p:nvSpPr>
          <p:cNvPr id="18" name="Freeform: Shape 17"/>
          <p:cNvSpPr/>
          <p:nvPr/>
        </p:nvSpPr>
        <p:spPr>
          <a:xfrm>
            <a:off x="9618212" y="3829542"/>
            <a:ext cx="3471482" cy="2627914"/>
          </a:xfrm>
          <a:custGeom>
            <a:avLst/>
            <a:gdLst>
              <a:gd name="connsiteX0" fmla="*/ 0 w 3471482"/>
              <a:gd name="connsiteY0" fmla="*/ 262791 h 2627914"/>
              <a:gd name="connsiteX1" fmla="*/ 262791 w 3471482"/>
              <a:gd name="connsiteY1" fmla="*/ 0 h 2627914"/>
              <a:gd name="connsiteX2" fmla="*/ 3208691 w 3471482"/>
              <a:gd name="connsiteY2" fmla="*/ 0 h 2627914"/>
              <a:gd name="connsiteX3" fmla="*/ 3471482 w 3471482"/>
              <a:gd name="connsiteY3" fmla="*/ 262791 h 2627914"/>
              <a:gd name="connsiteX4" fmla="*/ 3471482 w 3471482"/>
              <a:gd name="connsiteY4" fmla="*/ 2365123 h 2627914"/>
              <a:gd name="connsiteX5" fmla="*/ 3208691 w 3471482"/>
              <a:gd name="connsiteY5" fmla="*/ 2627914 h 2627914"/>
              <a:gd name="connsiteX6" fmla="*/ 262791 w 3471482"/>
              <a:gd name="connsiteY6" fmla="*/ 2627914 h 2627914"/>
              <a:gd name="connsiteX7" fmla="*/ 0 w 3471482"/>
              <a:gd name="connsiteY7" fmla="*/ 2365123 h 2627914"/>
              <a:gd name="connsiteX8" fmla="*/ 0 w 3471482"/>
              <a:gd name="connsiteY8" fmla="*/ 262791 h 2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71482" h="2627914">
                <a:moveTo>
                  <a:pt x="0" y="262791"/>
                </a:moveTo>
                <a:cubicBezTo>
                  <a:pt x="0" y="117656"/>
                  <a:pt x="117656" y="0"/>
                  <a:pt x="262791" y="0"/>
                </a:cubicBezTo>
                <a:lnTo>
                  <a:pt x="3208691" y="0"/>
                </a:lnTo>
                <a:cubicBezTo>
                  <a:pt x="3353826" y="0"/>
                  <a:pt x="3471482" y="117656"/>
                  <a:pt x="3471482" y="262791"/>
                </a:cubicBezTo>
                <a:lnTo>
                  <a:pt x="3471482" y="2365123"/>
                </a:lnTo>
                <a:cubicBezTo>
                  <a:pt x="3471482" y="2510258"/>
                  <a:pt x="3353826" y="2627914"/>
                  <a:pt x="3208691" y="2627914"/>
                </a:cubicBezTo>
                <a:lnTo>
                  <a:pt x="262791" y="2627914"/>
                </a:lnTo>
                <a:cubicBezTo>
                  <a:pt x="117656" y="2627914"/>
                  <a:pt x="0" y="2510258"/>
                  <a:pt x="0" y="2365123"/>
                </a:cubicBezTo>
                <a:lnTo>
                  <a:pt x="0" y="262791"/>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83649" tIns="183649" rIns="183649" bIns="183649" numCol="1" spcCol="1270" anchor="ctr" anchorCtr="0">
            <a:noAutofit/>
          </a:bodyPr>
          <a:lstStyle/>
          <a:p>
            <a:pPr marL="0" lvl="0" indent="0" algn="ctr" defTabSz="1244600">
              <a:lnSpc>
                <a:spcPct val="90000"/>
              </a:lnSpc>
              <a:spcBef>
                <a:spcPct val="0"/>
              </a:spcBef>
              <a:spcAft>
                <a:spcPct val="35000"/>
              </a:spcAft>
              <a:buNone/>
            </a:pPr>
            <a:r>
              <a:rPr lang="en-GB" sz="2800" b="0" kern="1200" cap="none" spc="0" dirty="0">
                <a:ln w="0"/>
                <a:solidFill>
                  <a:schemeClr val="tx1"/>
                </a:solidFill>
                <a:effectLst/>
                <a:latin typeface="Montserrat"/>
              </a:rPr>
              <a:t>Insights to apply </a:t>
            </a:r>
            <a:endParaRPr lang="en-GB" sz="2800" b="0" kern="1200" cap="none" spc="0" dirty="0">
              <a:ln w="0"/>
              <a:solidFill>
                <a:schemeClr val="tx1"/>
              </a:solidFill>
              <a:effectLst/>
              <a:latin typeface="Montserrat"/>
            </a:endParaRPr>
          </a:p>
        </p:txBody>
      </p:sp>
      <p:sp>
        <p:nvSpPr>
          <p:cNvPr id="19" name="Freeform: Shape 18"/>
          <p:cNvSpPr/>
          <p:nvPr/>
        </p:nvSpPr>
        <p:spPr>
          <a:xfrm>
            <a:off x="13326801" y="4849487"/>
            <a:ext cx="502666" cy="588025"/>
          </a:xfrm>
          <a:custGeom>
            <a:avLst/>
            <a:gdLst>
              <a:gd name="connsiteX0" fmla="*/ 0 w 502666"/>
              <a:gd name="connsiteY0" fmla="*/ 117605 h 588025"/>
              <a:gd name="connsiteX1" fmla="*/ 251333 w 502666"/>
              <a:gd name="connsiteY1" fmla="*/ 117605 h 588025"/>
              <a:gd name="connsiteX2" fmla="*/ 251333 w 502666"/>
              <a:gd name="connsiteY2" fmla="*/ 0 h 588025"/>
              <a:gd name="connsiteX3" fmla="*/ 502666 w 502666"/>
              <a:gd name="connsiteY3" fmla="*/ 294013 h 588025"/>
              <a:gd name="connsiteX4" fmla="*/ 251333 w 502666"/>
              <a:gd name="connsiteY4" fmla="*/ 588025 h 588025"/>
              <a:gd name="connsiteX5" fmla="*/ 251333 w 502666"/>
              <a:gd name="connsiteY5" fmla="*/ 470420 h 588025"/>
              <a:gd name="connsiteX6" fmla="*/ 0 w 502666"/>
              <a:gd name="connsiteY6" fmla="*/ 470420 h 588025"/>
              <a:gd name="connsiteX7" fmla="*/ 0 w 502666"/>
              <a:gd name="connsiteY7" fmla="*/ 117605 h 588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666" h="588025">
                <a:moveTo>
                  <a:pt x="0" y="117605"/>
                </a:moveTo>
                <a:lnTo>
                  <a:pt x="251333" y="117605"/>
                </a:lnTo>
                <a:lnTo>
                  <a:pt x="251333" y="0"/>
                </a:lnTo>
                <a:lnTo>
                  <a:pt x="502666" y="294013"/>
                </a:lnTo>
                <a:lnTo>
                  <a:pt x="251333" y="588025"/>
                </a:lnTo>
                <a:lnTo>
                  <a:pt x="251333" y="470420"/>
                </a:lnTo>
                <a:lnTo>
                  <a:pt x="0" y="470420"/>
                </a:lnTo>
                <a:lnTo>
                  <a:pt x="0" y="117605"/>
                </a:lnTo>
                <a:close/>
              </a:path>
            </a:pathLst>
          </a:custGeom>
        </p:spPr>
        <p:style>
          <a:lnRef idx="0">
            <a:schemeClr val="accent6">
              <a:tint val="60000"/>
              <a:hueOff val="0"/>
              <a:satOff val="0"/>
              <a:lumOff val="0"/>
              <a:alphaOff val="0"/>
            </a:schemeClr>
          </a:lnRef>
          <a:fillRef idx="1">
            <a:schemeClr val="accent6">
              <a:tint val="60000"/>
              <a:hueOff val="0"/>
              <a:satOff val="0"/>
              <a:lumOff val="0"/>
              <a:alphaOff val="0"/>
            </a:schemeClr>
          </a:fillRef>
          <a:effectRef idx="0">
            <a:schemeClr val="accent6">
              <a:tint val="60000"/>
              <a:hueOff val="0"/>
              <a:satOff val="0"/>
              <a:lumOff val="0"/>
              <a:alphaOff val="0"/>
            </a:schemeClr>
          </a:effectRef>
          <a:fontRef idx="minor">
            <a:schemeClr val="lt1"/>
          </a:fontRef>
        </p:style>
        <p:txBody>
          <a:bodyPr spcFirstLastPara="0" vert="horz" wrap="square" lIns="0" tIns="117605" rIns="150800" bIns="117605" numCol="1" spcCol="1270" anchor="ctr" anchorCtr="0">
            <a:noAutofit/>
          </a:bodyPr>
          <a:lstStyle/>
          <a:p>
            <a:pPr marL="0" lvl="0" indent="0" algn="ctr" defTabSz="1244600">
              <a:lnSpc>
                <a:spcPct val="90000"/>
              </a:lnSpc>
              <a:spcBef>
                <a:spcPct val="0"/>
              </a:spcBef>
              <a:spcAft>
                <a:spcPct val="35000"/>
              </a:spcAft>
              <a:buNone/>
            </a:pPr>
            <a:endParaRPr lang="en-GB" sz="2800" b="0" kern="1200" cap="none" spc="0">
              <a:ln w="0"/>
              <a:solidFill>
                <a:schemeClr val="tx1"/>
              </a:solidFill>
              <a:effectLst>
                <a:outerShdw blurRad="38100" dist="19050" dir="2700000" algn="tl" rotWithShape="0">
                  <a:schemeClr val="dk1">
                    <a:alpha val="40000"/>
                  </a:schemeClr>
                </a:outerShdw>
              </a:effectLst>
            </a:endParaRPr>
          </a:p>
        </p:txBody>
      </p:sp>
      <p:sp>
        <p:nvSpPr>
          <p:cNvPr id="20" name="Freeform: Shape 19"/>
          <p:cNvSpPr/>
          <p:nvPr/>
        </p:nvSpPr>
        <p:spPr>
          <a:xfrm>
            <a:off x="14038122" y="3829542"/>
            <a:ext cx="3471482" cy="2627914"/>
          </a:xfrm>
          <a:custGeom>
            <a:avLst/>
            <a:gdLst>
              <a:gd name="connsiteX0" fmla="*/ 0 w 3471482"/>
              <a:gd name="connsiteY0" fmla="*/ 262791 h 2627914"/>
              <a:gd name="connsiteX1" fmla="*/ 262791 w 3471482"/>
              <a:gd name="connsiteY1" fmla="*/ 0 h 2627914"/>
              <a:gd name="connsiteX2" fmla="*/ 3208691 w 3471482"/>
              <a:gd name="connsiteY2" fmla="*/ 0 h 2627914"/>
              <a:gd name="connsiteX3" fmla="*/ 3471482 w 3471482"/>
              <a:gd name="connsiteY3" fmla="*/ 262791 h 2627914"/>
              <a:gd name="connsiteX4" fmla="*/ 3471482 w 3471482"/>
              <a:gd name="connsiteY4" fmla="*/ 2365123 h 2627914"/>
              <a:gd name="connsiteX5" fmla="*/ 3208691 w 3471482"/>
              <a:gd name="connsiteY5" fmla="*/ 2627914 h 2627914"/>
              <a:gd name="connsiteX6" fmla="*/ 262791 w 3471482"/>
              <a:gd name="connsiteY6" fmla="*/ 2627914 h 2627914"/>
              <a:gd name="connsiteX7" fmla="*/ 0 w 3471482"/>
              <a:gd name="connsiteY7" fmla="*/ 2365123 h 2627914"/>
              <a:gd name="connsiteX8" fmla="*/ 0 w 3471482"/>
              <a:gd name="connsiteY8" fmla="*/ 262791 h 262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71482" h="2627914">
                <a:moveTo>
                  <a:pt x="0" y="262791"/>
                </a:moveTo>
                <a:cubicBezTo>
                  <a:pt x="0" y="117656"/>
                  <a:pt x="117656" y="0"/>
                  <a:pt x="262791" y="0"/>
                </a:cubicBezTo>
                <a:lnTo>
                  <a:pt x="3208691" y="0"/>
                </a:lnTo>
                <a:cubicBezTo>
                  <a:pt x="3353826" y="0"/>
                  <a:pt x="3471482" y="117656"/>
                  <a:pt x="3471482" y="262791"/>
                </a:cubicBezTo>
                <a:lnTo>
                  <a:pt x="3471482" y="2365123"/>
                </a:lnTo>
                <a:cubicBezTo>
                  <a:pt x="3471482" y="2510258"/>
                  <a:pt x="3353826" y="2627914"/>
                  <a:pt x="3208691" y="2627914"/>
                </a:cubicBezTo>
                <a:lnTo>
                  <a:pt x="262791" y="2627914"/>
                </a:lnTo>
                <a:cubicBezTo>
                  <a:pt x="117656" y="2627914"/>
                  <a:pt x="0" y="2510258"/>
                  <a:pt x="0" y="2365123"/>
                </a:cubicBezTo>
                <a:lnTo>
                  <a:pt x="0" y="262791"/>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83649" tIns="183649" rIns="183649" bIns="183649" numCol="1" spcCol="1270" anchor="ctr" anchorCtr="0">
            <a:noAutofit/>
          </a:bodyPr>
          <a:lstStyle/>
          <a:p>
            <a:pPr marL="0" lvl="0" indent="0" algn="ctr" defTabSz="1244600">
              <a:lnSpc>
                <a:spcPct val="90000"/>
              </a:lnSpc>
              <a:spcBef>
                <a:spcPct val="0"/>
              </a:spcBef>
              <a:spcAft>
                <a:spcPct val="35000"/>
              </a:spcAft>
              <a:buNone/>
            </a:pPr>
            <a:r>
              <a:rPr lang="en-GB" sz="2800" b="0" kern="1200" cap="none" spc="0" dirty="0">
                <a:ln w="0"/>
                <a:solidFill>
                  <a:schemeClr val="tx1"/>
                </a:solidFill>
                <a:effectLst/>
                <a:latin typeface="Montserrat"/>
              </a:rPr>
              <a:t>Conclusions</a:t>
            </a:r>
            <a:endParaRPr lang="en-GB" sz="2800" b="0" kern="1200" cap="none" spc="0" dirty="0">
              <a:ln w="0"/>
              <a:solidFill>
                <a:schemeClr val="tx1"/>
              </a:solidFill>
              <a:effectLst/>
              <a:latin typeface="Montserrat"/>
            </a:endParaRPr>
          </a:p>
          <a:p>
            <a:pPr marL="0" lvl="0" indent="0" algn="ctr" defTabSz="1244600">
              <a:lnSpc>
                <a:spcPct val="90000"/>
              </a:lnSpc>
              <a:spcBef>
                <a:spcPct val="0"/>
              </a:spcBef>
              <a:spcAft>
                <a:spcPct val="35000"/>
              </a:spcAft>
              <a:buNone/>
            </a:pPr>
            <a:r>
              <a:rPr lang="en-GB" sz="2800" b="0" kern="1200" cap="none" spc="0" dirty="0">
                <a:ln w="0"/>
                <a:solidFill>
                  <a:schemeClr val="tx1"/>
                </a:solidFill>
                <a:effectLst/>
                <a:latin typeface="Montserrat"/>
              </a:rPr>
              <a:t>&amp;</a:t>
            </a:r>
            <a:endParaRPr lang="en-GB" sz="2800" b="0" kern="1200" cap="none" spc="0" dirty="0">
              <a:ln w="0"/>
              <a:solidFill>
                <a:schemeClr val="tx1"/>
              </a:solidFill>
              <a:effectLst/>
              <a:latin typeface="Montserrat"/>
            </a:endParaRPr>
          </a:p>
          <a:p>
            <a:pPr marL="0" lvl="0" indent="0" algn="ctr" defTabSz="1244600">
              <a:lnSpc>
                <a:spcPct val="90000"/>
              </a:lnSpc>
              <a:spcBef>
                <a:spcPct val="0"/>
              </a:spcBef>
              <a:spcAft>
                <a:spcPct val="35000"/>
              </a:spcAft>
              <a:buNone/>
            </a:pPr>
            <a:r>
              <a:rPr lang="en-GB" sz="2800" b="0" kern="1200" cap="none" spc="0" dirty="0">
                <a:ln w="0"/>
                <a:solidFill>
                  <a:schemeClr val="tx1"/>
                </a:solidFill>
                <a:effectLst/>
                <a:latin typeface="Montserrat"/>
              </a:rPr>
              <a:t>Suggestions</a:t>
            </a:r>
            <a:endParaRPr lang="en-GB" sz="2800" b="0" kern="1200" cap="none" spc="0" dirty="0">
              <a:ln w="0"/>
              <a:solidFill>
                <a:schemeClr val="tx1"/>
              </a:solidFill>
              <a:effectLst/>
              <a:latin typeface="Montserrat"/>
            </a:endParaRPr>
          </a:p>
        </p:txBody>
      </p:sp>
      <p:sp>
        <p:nvSpPr>
          <p:cNvPr id="26" name="TextBox 8"/>
          <p:cNvSpPr txBox="1"/>
          <p:nvPr/>
        </p:nvSpPr>
        <p:spPr>
          <a:xfrm>
            <a:off x="625208" y="3711572"/>
            <a:ext cx="1181703" cy="780791"/>
          </a:xfrm>
          <a:prstGeom prst="rect">
            <a:avLst/>
          </a:prstGeom>
        </p:spPr>
        <p:txBody>
          <a:bodyPr lIns="0" tIns="0" rIns="0" bIns="0" rtlCol="0" anchor="t">
            <a:spAutoFit/>
          </a:bodyPr>
          <a:lstStyle/>
          <a:p>
            <a:pPr algn="ctr">
              <a:lnSpc>
                <a:spcPts val="6790"/>
              </a:lnSpc>
            </a:pPr>
            <a:r>
              <a:rPr lang="en-US" sz="4000" dirty="0">
                <a:solidFill>
                  <a:srgbClr val="331C2C"/>
                </a:solidFill>
                <a:latin typeface="Montserrat Black" pitchFamily="2" charset="0"/>
                <a:ea typeface="Cooper BT Bold" panose="0208080404030B020404"/>
                <a:cs typeface="Cooper BT Bold" panose="0208080404030B020404"/>
                <a:sym typeface="Cooper BT Bold" panose="0208080404030B020404"/>
              </a:rPr>
              <a:t>1.</a:t>
            </a:r>
            <a:endParaRPr lang="en-US" sz="4000" dirty="0">
              <a:solidFill>
                <a:srgbClr val="331C2C"/>
              </a:solidFill>
              <a:latin typeface="Montserrat Black" pitchFamily="2" charset="0"/>
              <a:ea typeface="Cooper BT Bold" panose="0208080404030B020404"/>
              <a:cs typeface="Cooper BT Bold" panose="0208080404030B020404"/>
              <a:sym typeface="Cooper BT Bold" panose="0208080404030B020404"/>
            </a:endParaRPr>
          </a:p>
        </p:txBody>
      </p:sp>
      <p:sp>
        <p:nvSpPr>
          <p:cNvPr id="27" name="TextBox 8"/>
          <p:cNvSpPr txBox="1"/>
          <p:nvPr/>
        </p:nvSpPr>
        <p:spPr>
          <a:xfrm>
            <a:off x="5035109" y="3694254"/>
            <a:ext cx="1181703" cy="780791"/>
          </a:xfrm>
          <a:prstGeom prst="rect">
            <a:avLst/>
          </a:prstGeom>
        </p:spPr>
        <p:txBody>
          <a:bodyPr lIns="0" tIns="0" rIns="0" bIns="0" rtlCol="0" anchor="t">
            <a:spAutoFit/>
          </a:bodyPr>
          <a:lstStyle/>
          <a:p>
            <a:pPr algn="ctr">
              <a:lnSpc>
                <a:spcPts val="6790"/>
              </a:lnSpc>
            </a:pPr>
            <a:r>
              <a:rPr lang="en-US" sz="4000" dirty="0">
                <a:solidFill>
                  <a:srgbClr val="331C2C"/>
                </a:solidFill>
                <a:latin typeface="Montserrat Black" pitchFamily="2" charset="0"/>
                <a:ea typeface="Cooper BT Bold" panose="0208080404030B020404"/>
                <a:cs typeface="Cooper BT Bold" panose="0208080404030B020404"/>
                <a:sym typeface="Cooper BT Bold" panose="0208080404030B020404"/>
              </a:rPr>
              <a:t>2.</a:t>
            </a:r>
            <a:endParaRPr lang="en-US" sz="4000" dirty="0">
              <a:solidFill>
                <a:srgbClr val="331C2C"/>
              </a:solidFill>
              <a:latin typeface="Montserrat Black" pitchFamily="2" charset="0"/>
              <a:ea typeface="Cooper BT Bold" panose="0208080404030B020404"/>
              <a:cs typeface="Cooper BT Bold" panose="0208080404030B020404"/>
              <a:sym typeface="Cooper BT Bold" panose="0208080404030B020404"/>
            </a:endParaRPr>
          </a:p>
        </p:txBody>
      </p:sp>
      <p:sp>
        <p:nvSpPr>
          <p:cNvPr id="28" name="TextBox 8"/>
          <p:cNvSpPr txBox="1"/>
          <p:nvPr/>
        </p:nvSpPr>
        <p:spPr>
          <a:xfrm>
            <a:off x="9488603" y="3660335"/>
            <a:ext cx="1181703" cy="780791"/>
          </a:xfrm>
          <a:prstGeom prst="rect">
            <a:avLst/>
          </a:prstGeom>
        </p:spPr>
        <p:txBody>
          <a:bodyPr lIns="0" tIns="0" rIns="0" bIns="0" rtlCol="0" anchor="t">
            <a:spAutoFit/>
          </a:bodyPr>
          <a:lstStyle/>
          <a:p>
            <a:pPr algn="ctr">
              <a:lnSpc>
                <a:spcPts val="6790"/>
              </a:lnSpc>
            </a:pPr>
            <a:r>
              <a:rPr lang="en-US" sz="4000" dirty="0">
                <a:solidFill>
                  <a:srgbClr val="331C2C"/>
                </a:solidFill>
                <a:latin typeface="Montserrat Black" pitchFamily="2" charset="0"/>
                <a:ea typeface="Cooper BT Bold" panose="0208080404030B020404"/>
                <a:cs typeface="Cooper BT Bold" panose="0208080404030B020404"/>
                <a:sym typeface="Cooper BT Bold" panose="0208080404030B020404"/>
              </a:rPr>
              <a:t>3.</a:t>
            </a:r>
            <a:endParaRPr lang="en-US" sz="4000" dirty="0">
              <a:solidFill>
                <a:srgbClr val="331C2C"/>
              </a:solidFill>
              <a:latin typeface="Montserrat Black" pitchFamily="2" charset="0"/>
              <a:ea typeface="Cooper BT Bold" panose="0208080404030B020404"/>
              <a:cs typeface="Cooper BT Bold" panose="0208080404030B020404"/>
              <a:sym typeface="Cooper BT Bold" panose="0208080404030B020404"/>
            </a:endParaRPr>
          </a:p>
        </p:txBody>
      </p:sp>
      <p:sp>
        <p:nvSpPr>
          <p:cNvPr id="29" name="TextBox 8"/>
          <p:cNvSpPr txBox="1"/>
          <p:nvPr/>
        </p:nvSpPr>
        <p:spPr>
          <a:xfrm>
            <a:off x="13849167" y="3676925"/>
            <a:ext cx="1181703" cy="780791"/>
          </a:xfrm>
          <a:prstGeom prst="rect">
            <a:avLst/>
          </a:prstGeom>
        </p:spPr>
        <p:txBody>
          <a:bodyPr lIns="0" tIns="0" rIns="0" bIns="0" rtlCol="0" anchor="t">
            <a:spAutoFit/>
          </a:bodyPr>
          <a:lstStyle/>
          <a:p>
            <a:pPr algn="ctr">
              <a:lnSpc>
                <a:spcPts val="6790"/>
              </a:lnSpc>
            </a:pPr>
            <a:r>
              <a:rPr lang="en-US" sz="4000" dirty="0">
                <a:solidFill>
                  <a:srgbClr val="331C2C"/>
                </a:solidFill>
                <a:latin typeface="Montserrat Black" pitchFamily="2" charset="0"/>
                <a:ea typeface="Cooper BT Bold" panose="0208080404030B020404"/>
                <a:cs typeface="Cooper BT Bold" panose="0208080404030B020404"/>
                <a:sym typeface="Cooper BT Bold" panose="0208080404030B020404"/>
              </a:rPr>
              <a:t>4.</a:t>
            </a:r>
            <a:endParaRPr lang="en-US" sz="4000" dirty="0">
              <a:solidFill>
                <a:srgbClr val="331C2C"/>
              </a:solidFill>
              <a:latin typeface="Montserrat Black" pitchFamily="2" charset="0"/>
              <a:ea typeface="Cooper BT Bold" panose="0208080404030B020404"/>
              <a:cs typeface="Cooper BT Bold" panose="0208080404030B020404"/>
              <a:sym typeface="Cooper BT Bold" panose="0208080404030B0204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500"/>
                                        <p:tgtEl>
                                          <p:spTgt spid="2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500"/>
                                        <p:tgtEl>
                                          <p:spTgt spid="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animBg="1"/>
      <p:bldP spid="16" grpId="0" animBg="1"/>
      <p:bldP spid="17" grpId="0" animBg="1"/>
      <p:bldP spid="18" grpId="0" animBg="1"/>
      <p:bldP spid="19" grpId="0" animBg="1"/>
      <p:bldP spid="20" grpId="0" animBg="1"/>
      <p:bldP spid="27" grpId="0"/>
      <p:bldP spid="28" grpId="0"/>
      <p:bldP spid="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2"/>
              <a:ext cx="1591360" cy="1085516"/>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3</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sp>
        <p:nvSpPr>
          <p:cNvPr id="2" name="TextBox 2"/>
          <p:cNvSpPr txBox="1"/>
          <p:nvPr/>
        </p:nvSpPr>
        <p:spPr>
          <a:xfrm>
            <a:off x="1460038" y="1094862"/>
            <a:ext cx="13180039" cy="1151662"/>
          </a:xfrm>
          <a:prstGeom prst="rect">
            <a:avLst/>
          </a:prstGeom>
        </p:spPr>
        <p:txBody>
          <a:bodyPr lIns="0" tIns="0" rIns="0" bIns="0" rtlCol="0" anchor="t">
            <a:spAutoFit/>
          </a:bodyPr>
          <a:lstStyle/>
          <a:p>
            <a:pPr>
              <a:lnSpc>
                <a:spcPts val="9800"/>
              </a:lnSpc>
            </a:pPr>
            <a:r>
              <a:rPr lang="en-GB" sz="6600" dirty="0">
                <a:latin typeface="Montserrat"/>
              </a:rPr>
              <a:t>Business Task</a:t>
            </a:r>
            <a:endParaRPr lang="en-US" sz="4800" dirty="0">
              <a:latin typeface="Montserrat"/>
              <a:ea typeface="Cooper BT Bold" panose="0208080404030B020404"/>
              <a:cs typeface="Cooper BT Bold" panose="0208080404030B020404"/>
              <a:sym typeface="Cooper BT Bold" panose="0208080404030B020404"/>
            </a:endParaRPr>
          </a:p>
        </p:txBody>
      </p:sp>
      <p:grpSp>
        <p:nvGrpSpPr>
          <p:cNvPr id="17" name="Group 16"/>
          <p:cNvGrpSpPr/>
          <p:nvPr/>
        </p:nvGrpSpPr>
        <p:grpSpPr>
          <a:xfrm>
            <a:off x="10811030" y="3103661"/>
            <a:ext cx="5364153" cy="4079677"/>
            <a:chOff x="9829800" y="2408155"/>
            <a:chExt cx="6227618" cy="4689486"/>
          </a:xfrm>
        </p:grpSpPr>
        <p:sp>
          <p:nvSpPr>
            <p:cNvPr id="16" name="Freeform 13"/>
            <p:cNvSpPr/>
            <p:nvPr/>
          </p:nvSpPr>
          <p:spPr>
            <a:xfrm>
              <a:off x="9829800" y="2408155"/>
              <a:ext cx="6227618" cy="4689486"/>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pic>
          <p:nvPicPr>
            <p:cNvPr id="10" name="Picture 9" descr="A collage of a person wearing a necklace"/>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439400" y="2974319"/>
              <a:ext cx="5335736" cy="3557158"/>
            </a:xfrm>
            <a:prstGeom prst="ellipse">
              <a:avLst/>
            </a:prstGeom>
            <a:ln w="63500" cap="rnd">
              <a:solidFill>
                <a:srgbClr val="F6A223"/>
              </a:solidFill>
            </a:ln>
            <a:effectLst>
              <a:glow rad="63500">
                <a:schemeClr val="accent6">
                  <a:satMod val="175000"/>
                  <a:alpha val="40000"/>
                </a:schemeClr>
              </a:glow>
              <a:innerShdw blurRad="63500" dist="50800" dir="16200000">
                <a:prstClr val="black">
                  <a:alpha val="50000"/>
                </a:prstClr>
              </a:innerShdw>
            </a:effectLst>
            <a:scene3d>
              <a:camera prst="orthographicFront"/>
              <a:lightRig rig="contrasting" dir="t">
                <a:rot lat="0" lon="0" rev="3000000"/>
              </a:lightRig>
            </a:scene3d>
            <a:sp3d contourW="7620">
              <a:contourClr>
                <a:srgbClr val="333333"/>
              </a:contourClr>
            </a:sp3d>
          </p:spPr>
        </p:pic>
      </p:gr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sp>
        <p:nvSpPr>
          <p:cNvPr id="51" name="Rectangle: Rounded Corners 50"/>
          <p:cNvSpPr/>
          <p:nvPr/>
        </p:nvSpPr>
        <p:spPr>
          <a:xfrm>
            <a:off x="1524000" y="2628900"/>
            <a:ext cx="7742911" cy="1181233"/>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sz="3600" dirty="0">
                <a:solidFill>
                  <a:schemeClr val="tx1"/>
                </a:solidFill>
                <a:latin typeface="Montserrat" pitchFamily="2" charset="0"/>
              </a:rPr>
              <a:t>Non-</a:t>
            </a:r>
            <a:r>
              <a:rPr lang="en-GB" sz="3600" dirty="0" err="1">
                <a:solidFill>
                  <a:schemeClr val="tx1"/>
                </a:solidFill>
                <a:latin typeface="Montserrat" pitchFamily="2" charset="0"/>
              </a:rPr>
              <a:t>Bellabeat</a:t>
            </a:r>
            <a:r>
              <a:rPr lang="en-GB" sz="3600" dirty="0">
                <a:solidFill>
                  <a:schemeClr val="tx1"/>
                </a:solidFill>
                <a:latin typeface="Montserrat" pitchFamily="2" charset="0"/>
              </a:rPr>
              <a:t> Devices</a:t>
            </a:r>
            <a:endParaRPr lang="en-GB" sz="3600" dirty="0">
              <a:solidFill>
                <a:schemeClr val="tx1"/>
              </a:solidFill>
              <a:latin typeface="Montserrat" pitchFamily="2" charset="0"/>
            </a:endParaRPr>
          </a:p>
        </p:txBody>
      </p:sp>
      <p:sp>
        <p:nvSpPr>
          <p:cNvPr id="54" name="Rectangle: Rounded Corners 53"/>
          <p:cNvSpPr/>
          <p:nvPr/>
        </p:nvSpPr>
        <p:spPr>
          <a:xfrm>
            <a:off x="1524000" y="6842626"/>
            <a:ext cx="7742911" cy="1181233"/>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sz="3600" dirty="0">
                <a:solidFill>
                  <a:schemeClr val="tx1"/>
                </a:solidFill>
                <a:latin typeface="Montserrat" pitchFamily="2" charset="0"/>
              </a:rPr>
              <a:t>Drive Marketing decisions</a:t>
            </a:r>
            <a:endParaRPr lang="en-GB" sz="3600" dirty="0">
              <a:solidFill>
                <a:schemeClr val="tx1"/>
              </a:solidFill>
              <a:latin typeface="Montserrat" pitchFamily="2" charset="0"/>
            </a:endParaRPr>
          </a:p>
        </p:txBody>
      </p:sp>
      <p:grpSp>
        <p:nvGrpSpPr>
          <p:cNvPr id="96" name="Group 95"/>
          <p:cNvGrpSpPr/>
          <p:nvPr/>
        </p:nvGrpSpPr>
        <p:grpSpPr>
          <a:xfrm>
            <a:off x="1809216" y="4902157"/>
            <a:ext cx="7172478" cy="914400"/>
            <a:chOff x="2084756" y="4832371"/>
            <a:chExt cx="7172478" cy="914400"/>
          </a:xfrm>
        </p:grpSpPr>
        <p:sp>
          <p:nvSpPr>
            <p:cNvPr id="56" name="TextBox 55"/>
            <p:cNvSpPr txBox="1"/>
            <p:nvPr/>
          </p:nvSpPr>
          <p:spPr>
            <a:xfrm>
              <a:off x="2971800" y="4973436"/>
              <a:ext cx="6285434" cy="584775"/>
            </a:xfrm>
            <a:prstGeom prst="rect">
              <a:avLst/>
            </a:prstGeom>
            <a:noFill/>
          </p:spPr>
          <p:txBody>
            <a:bodyPr wrap="square" rtlCol="0">
              <a:spAutoFit/>
            </a:bodyPr>
            <a:lstStyle/>
            <a:p>
              <a:r>
                <a:rPr lang="en-GB" sz="3200" dirty="0">
                  <a:solidFill>
                    <a:schemeClr val="tx1">
                      <a:lumMod val="65000"/>
                      <a:lumOff val="35000"/>
                    </a:schemeClr>
                  </a:solidFill>
                  <a:latin typeface="Lato" panose="020F0502020204030203" pitchFamily="34" charset="0"/>
                </a:rPr>
                <a:t>Analyse &amp; Identify Relevant Data</a:t>
              </a:r>
              <a:endParaRPr lang="en-GB" sz="3200" dirty="0">
                <a:solidFill>
                  <a:schemeClr val="tx1">
                    <a:lumMod val="65000"/>
                    <a:lumOff val="35000"/>
                  </a:schemeClr>
                </a:solidFill>
                <a:latin typeface="Lato" panose="020F0502020204030203" pitchFamily="34" charset="0"/>
              </a:endParaRPr>
            </a:p>
          </p:txBody>
        </p:sp>
        <p:pic>
          <p:nvPicPr>
            <p:cNvPr id="58" name="Graphic 57" descr="Magnifying glass with solid fill"/>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084756" y="4832371"/>
              <a:ext cx="914400" cy="914400"/>
            </a:xfrm>
            <a:prstGeom prst="rect">
              <a:avLst/>
            </a:prstGeom>
          </p:spPr>
        </p:pic>
      </p:grpSp>
      <p:pic>
        <p:nvPicPr>
          <p:cNvPr id="94" name="Graphic 93" descr="Chevron arrows with solid fill"/>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5400000">
            <a:off x="4553595" y="4039846"/>
            <a:ext cx="914400" cy="914400"/>
          </a:xfrm>
          <a:prstGeom prst="rect">
            <a:avLst/>
          </a:prstGeom>
        </p:spPr>
      </p:pic>
      <p:pic>
        <p:nvPicPr>
          <p:cNvPr id="95" name="Graphic 94" descr="Chevron arrows with solid fill"/>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5400000">
            <a:off x="4553595" y="5714662"/>
            <a:ext cx="914400" cy="914400"/>
          </a:xfrm>
          <a:prstGeom prst="rect">
            <a:avLst/>
          </a:prstGeom>
        </p:spPr>
      </p:pic>
      <p:pic>
        <p:nvPicPr>
          <p:cNvPr id="14" name="Graphic 13" descr="Database with solid fill"/>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781860" y="2773128"/>
            <a:ext cx="914400" cy="914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4"/>
                                        </p:tgtEl>
                                        <p:attrNameLst>
                                          <p:attrName>style.visibility</p:attrName>
                                        </p:attrNameLst>
                                      </p:cBhvr>
                                      <p:to>
                                        <p:strVal val="visible"/>
                                      </p:to>
                                    </p:set>
                                    <p:animEffect transition="in" filter="fade">
                                      <p:cBhvr>
                                        <p:cTn id="15" dur="500"/>
                                        <p:tgtEl>
                                          <p:spTgt spid="9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6"/>
                                        </p:tgtEl>
                                        <p:attrNameLst>
                                          <p:attrName>style.visibility</p:attrName>
                                        </p:attrNameLst>
                                      </p:cBhvr>
                                      <p:to>
                                        <p:strVal val="visible"/>
                                      </p:to>
                                    </p:set>
                                    <p:animEffect transition="in" filter="fade">
                                      <p:cBhvr>
                                        <p:cTn id="20" dur="500"/>
                                        <p:tgtEl>
                                          <p:spTgt spid="9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5"/>
                                        </p:tgtEl>
                                        <p:attrNameLst>
                                          <p:attrName>style.visibility</p:attrName>
                                        </p:attrNameLst>
                                      </p:cBhvr>
                                      <p:to>
                                        <p:strVal val="visible"/>
                                      </p:to>
                                    </p:set>
                                    <p:animEffect transition="in" filter="fade">
                                      <p:cBhvr>
                                        <p:cTn id="25" dur="500"/>
                                        <p:tgtEl>
                                          <p:spTgt spid="9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4"/>
                                        </p:tgtEl>
                                        <p:attrNameLst>
                                          <p:attrName>style.visibility</p:attrName>
                                        </p:attrNameLst>
                                      </p:cBhvr>
                                      <p:to>
                                        <p:strVal val="visible"/>
                                      </p:to>
                                    </p:set>
                                    <p:animEffect transition="in" filter="fade">
                                      <p:cBhvr>
                                        <p:cTn id="30"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2"/>
              <a:ext cx="1591360" cy="1085516"/>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4</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grpSp>
        <p:nvGrpSpPr>
          <p:cNvPr id="9" name="Group 8"/>
          <p:cNvGrpSpPr/>
          <p:nvPr/>
        </p:nvGrpSpPr>
        <p:grpSpPr>
          <a:xfrm>
            <a:off x="2467507" y="987423"/>
            <a:ext cx="13180039" cy="8719646"/>
            <a:chOff x="2467507" y="987423"/>
            <a:chExt cx="13180039" cy="8719646"/>
          </a:xfrm>
        </p:grpSpPr>
        <p:sp>
          <p:nvSpPr>
            <p:cNvPr id="2" name="TextBox 2"/>
            <p:cNvSpPr txBox="1"/>
            <p:nvPr/>
          </p:nvSpPr>
          <p:spPr>
            <a:xfrm>
              <a:off x="2467507" y="987423"/>
              <a:ext cx="13180039" cy="1151662"/>
            </a:xfrm>
            <a:prstGeom prst="rect">
              <a:avLst/>
            </a:prstGeom>
          </p:spPr>
          <p:txBody>
            <a:bodyPr lIns="0" tIns="0" rIns="0" bIns="0" rtlCol="0" anchor="t">
              <a:spAutoFit/>
            </a:bodyPr>
            <a:lstStyle/>
            <a:p>
              <a:pPr algn="ctr">
                <a:lnSpc>
                  <a:spcPts val="9800"/>
                </a:lnSpc>
              </a:pPr>
              <a:r>
                <a:rPr lang="en-GB" sz="6600" dirty="0">
                  <a:latin typeface="Montserrat"/>
                </a:rPr>
                <a:t>User Engagement</a:t>
              </a:r>
              <a:endParaRPr lang="en-US" sz="4800" dirty="0">
                <a:latin typeface="Montserrat"/>
                <a:ea typeface="Cooper BT Bold" panose="0208080404030B020404"/>
                <a:cs typeface="Cooper BT Bold" panose="0208080404030B020404"/>
                <a:sym typeface="Cooper BT Bold" panose="0208080404030B020404"/>
              </a:endParaRPr>
            </a:p>
          </p:txBody>
        </p:sp>
        <p:graphicFrame>
          <p:nvGraphicFramePr>
            <p:cNvPr id="36" name="Chart 35"/>
            <p:cNvGraphicFramePr/>
            <p:nvPr/>
          </p:nvGraphicFramePr>
          <p:xfrm>
            <a:off x="3489790" y="2169749"/>
            <a:ext cx="11135472" cy="7537320"/>
          </p:xfrm>
          <a:graphic>
            <a:graphicData uri="http://schemas.openxmlformats.org/drawingml/2006/chart">
              <c:chart xmlns:c="http://schemas.openxmlformats.org/drawingml/2006/chart" xmlns:r="http://schemas.openxmlformats.org/officeDocument/2006/relationships" r:id="rId1"/>
            </a:graphicData>
          </a:graphic>
        </p:graphicFrame>
      </p:grpSp>
      <p:sp>
        <p:nvSpPr>
          <p:cNvPr id="14" name="TextBox 23"/>
          <p:cNvSpPr txBox="1"/>
          <p:nvPr/>
        </p:nvSpPr>
        <p:spPr>
          <a:xfrm>
            <a:off x="11811000" y="2936022"/>
            <a:ext cx="5822526" cy="5255478"/>
          </a:xfrm>
          <a:prstGeom prst="rect">
            <a:avLst/>
          </a:prstGeom>
        </p:spPr>
        <p:txBody>
          <a:bodyPr wrap="square" lIns="0" tIns="0" rIns="0" bIns="0" rtlCol="0" anchor="t">
            <a:spAutoFit/>
          </a:bodyPr>
          <a:lstStyle/>
          <a:p>
            <a:pPr marL="970915" lvl="1" indent="-571500">
              <a:lnSpc>
                <a:spcPts val="5180"/>
              </a:lnSpc>
              <a:buFont typeface="Arial" panose="020B0604020202020204" pitchFamily="34" charset="0"/>
              <a:buChar char="•"/>
            </a:pPr>
            <a:r>
              <a:rPr lang="en-US" sz="3200" b="1" dirty="0">
                <a:latin typeface="Lato" panose="020F0502020204030203" pitchFamily="34" charset="0"/>
                <a:ea typeface="Cooper BT Bold" panose="0208080404030B020404"/>
                <a:cs typeface="Cooper BT Bold" panose="0208080404030B020404"/>
                <a:sym typeface="Cooper BT Bold" panose="0208080404030B020404"/>
              </a:rPr>
              <a:t>Activity</a:t>
            </a:r>
            <a:r>
              <a:rPr lang="en-US" sz="3200" dirty="0">
                <a:latin typeface="Lato" panose="020F0502020204030203" pitchFamily="34" charset="0"/>
                <a:ea typeface="Cooper BT Bold" panose="0208080404030B020404"/>
                <a:cs typeface="Cooper BT Bold" panose="0208080404030B020404"/>
                <a:sym typeface="Cooper BT Bold" panose="0208080404030B020404"/>
              </a:rPr>
              <a:t> &amp; </a:t>
            </a:r>
            <a:r>
              <a:rPr lang="en-US" sz="3200" b="1" dirty="0">
                <a:latin typeface="Lato" panose="020F0502020204030203" pitchFamily="34" charset="0"/>
                <a:ea typeface="Cooper BT Bold" panose="0208080404030B020404"/>
                <a:cs typeface="Cooper BT Bold" panose="0208080404030B020404"/>
                <a:sym typeface="Cooper BT Bold" panose="0208080404030B020404"/>
              </a:rPr>
              <a:t>Calorie</a:t>
            </a:r>
            <a:r>
              <a:rPr lang="en-US" sz="3200" dirty="0">
                <a:latin typeface="Lato" panose="020F0502020204030203" pitchFamily="34" charset="0"/>
                <a:ea typeface="Cooper BT Bold" panose="0208080404030B020404"/>
                <a:cs typeface="Cooper BT Bold" panose="0208080404030B020404"/>
                <a:sym typeface="Cooper BT Bold" panose="0208080404030B020404"/>
              </a:rPr>
              <a:t> tracking are </a:t>
            </a:r>
            <a:r>
              <a:rPr lang="en-US" sz="3200" u="sng" dirty="0">
                <a:latin typeface="Lato" panose="020F0502020204030203" pitchFamily="34" charset="0"/>
                <a:ea typeface="Cooper BT Bold" panose="0208080404030B020404"/>
                <a:cs typeface="Cooper BT Bold" panose="0208080404030B020404"/>
                <a:sym typeface="Cooper BT Bold" panose="0208080404030B020404"/>
              </a:rPr>
              <a:t>most used</a:t>
            </a:r>
            <a:endParaRPr lang="en-US" sz="3200" u="sng" dirty="0">
              <a:latin typeface="Lato" panose="020F0502020204030203" pitchFamily="34" charset="0"/>
              <a:ea typeface="Cooper BT Bold" panose="0208080404030B020404"/>
              <a:cs typeface="Cooper BT Bold" panose="0208080404030B020404"/>
              <a:sym typeface="Cooper BT Bold" panose="0208080404030B020404"/>
            </a:endParaRPr>
          </a:p>
          <a:p>
            <a:pPr marL="970915" lvl="1" indent="-571500">
              <a:lnSpc>
                <a:spcPts val="5180"/>
              </a:lnSpc>
              <a:buFont typeface="Arial" panose="020B0604020202020204" pitchFamily="34" charset="0"/>
              <a:buChar char="•"/>
            </a:pPr>
            <a:r>
              <a:rPr lang="en-US" sz="3200" dirty="0">
                <a:latin typeface="Lato" panose="020F0502020204030203" pitchFamily="34" charset="0"/>
                <a:ea typeface="Cooper BT Bold" panose="0208080404030B020404"/>
                <a:cs typeface="Cooper BT Bold" panose="0208080404030B020404"/>
                <a:sym typeface="Cooper BT Bold" panose="0208080404030B020404"/>
              </a:rPr>
              <a:t>Metabolic Equivalents not far behind (MET)</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970915" lvl="1" indent="-571500">
              <a:lnSpc>
                <a:spcPts val="5180"/>
              </a:lnSpc>
              <a:buFont typeface="Arial" panose="020B0604020202020204" pitchFamily="34" charset="0"/>
              <a:buChar char="•"/>
            </a:pPr>
            <a:r>
              <a:rPr lang="en-US" sz="3200" b="1" dirty="0">
                <a:latin typeface="Lato" panose="020F0502020204030203" pitchFamily="34" charset="0"/>
                <a:ea typeface="Cooper BT Bold" panose="0208080404030B020404"/>
                <a:cs typeface="Cooper BT Bold" panose="0208080404030B020404"/>
                <a:sym typeface="Cooper BT Bold" panose="0208080404030B020404"/>
              </a:rPr>
              <a:t>Sleep</a:t>
            </a:r>
            <a:r>
              <a:rPr lang="en-US" sz="3200" dirty="0">
                <a:latin typeface="Lato" panose="020F0502020204030203" pitchFamily="34" charset="0"/>
                <a:ea typeface="Cooper BT Bold" panose="0208080404030B020404"/>
                <a:cs typeface="Cooper BT Bold" panose="0208080404030B020404"/>
                <a:sym typeface="Cooper BT Bold" panose="0208080404030B020404"/>
              </a:rPr>
              <a:t> has moderate popularity</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970915" lvl="1" indent="-571500">
              <a:lnSpc>
                <a:spcPts val="5180"/>
              </a:lnSpc>
              <a:buFont typeface="Arial" panose="020B0604020202020204" pitchFamily="34" charset="0"/>
              <a:buChar char="•"/>
            </a:pPr>
            <a:r>
              <a:rPr lang="en-US" sz="3200" b="1" dirty="0">
                <a:latin typeface="Lato" panose="020F0502020204030203" pitchFamily="34" charset="0"/>
                <a:ea typeface="Cooper BT Bold" panose="0208080404030B020404"/>
                <a:cs typeface="Cooper BT Bold" panose="0208080404030B020404"/>
                <a:sym typeface="Cooper BT Bold" panose="0208080404030B020404"/>
              </a:rPr>
              <a:t>Dedicated users </a:t>
            </a:r>
            <a:r>
              <a:rPr lang="en-US" sz="3200" dirty="0">
                <a:latin typeface="Lato" panose="020F0502020204030203" pitchFamily="34" charset="0"/>
                <a:ea typeface="Cooper BT Bold" panose="0208080404030B020404"/>
                <a:cs typeface="Cooper BT Bold" panose="0208080404030B020404"/>
                <a:sym typeface="Cooper BT Bold" panose="0208080404030B020404"/>
              </a:rPr>
              <a:t>even for lower popularity</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nodeType="clickEffect">
                                  <p:stCondLst>
                                    <p:cond delay="0"/>
                                  </p:stCondLst>
                                  <p:childTnLst>
                                    <p:animMotion origin="layout" path="M 4.30556E-6 -3.08642E-6 L -0.14523 -3.08642E-6 " pathEditMode="relative" rAng="0" ptsTypes="AA">
                                      <p:cBhvr>
                                        <p:cTn id="11" dur="2000" fill="hold"/>
                                        <p:tgtEl>
                                          <p:spTgt spid="9"/>
                                        </p:tgtEl>
                                        <p:attrNameLst>
                                          <p:attrName>ppt_x</p:attrName>
                                          <p:attrName>ppt_y</p:attrName>
                                        </p:attrNameLst>
                                      </p:cBhvr>
                                      <p:rCtr x="-7266" y="0"/>
                                    </p:animMotion>
                                  </p:childTnLst>
                                </p:cTn>
                              </p:par>
                              <p:par>
                                <p:cTn id="12" presetID="42" presetClass="path" presetSubtype="0" accel="50000" decel="50000" fill="hold" grpId="0" nodeType="withEffect">
                                  <p:stCondLst>
                                    <p:cond delay="0"/>
                                  </p:stCondLst>
                                  <p:childTnLst>
                                    <p:animMotion origin="layout" path="M -4.30556E-6 -3.7037E-7 L -0.11328 0.15972 " pathEditMode="relative" rAng="0" ptsTypes="AA">
                                      <p:cBhvr>
                                        <p:cTn id="13" dur="2000" fill="hold"/>
                                        <p:tgtEl>
                                          <p:spTgt spid="12"/>
                                        </p:tgtEl>
                                        <p:attrNameLst>
                                          <p:attrName>ppt_x</p:attrName>
                                          <p:attrName>ppt_y</p:attrName>
                                        </p:attrNameLst>
                                      </p:cBhvr>
                                      <p:rCtr x="-5668" y="7978"/>
                                    </p:animMotion>
                                  </p:childTnLst>
                                </p:cTn>
                              </p:par>
                              <p:par>
                                <p:cTn id="14" presetID="42" presetClass="path" presetSubtype="0" accel="50000" decel="50000" fill="hold" grpId="0" nodeType="withEffect">
                                  <p:stCondLst>
                                    <p:cond delay="0"/>
                                  </p:stCondLst>
                                  <p:childTnLst>
                                    <p:animMotion origin="layout" path="M 2.77778E-6 2.46914E-6 L -0.07327 -0.12269 " pathEditMode="relative" rAng="0" ptsTypes="AA">
                                      <p:cBhvr>
                                        <p:cTn id="15" dur="2000" fill="hold"/>
                                        <p:tgtEl>
                                          <p:spTgt spid="13"/>
                                        </p:tgtEl>
                                        <p:attrNameLst>
                                          <p:attrName>ppt_x</p:attrName>
                                          <p:attrName>ppt_y</p:attrName>
                                        </p:attrNameLst>
                                      </p:cBhvr>
                                      <p:rCtr x="-3663" y="-6127"/>
                                    </p:animMotion>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xEl>
                                              <p:pRg st="0" end="0"/>
                                            </p:txEl>
                                          </p:spTgt>
                                        </p:tgtEl>
                                        <p:attrNameLst>
                                          <p:attrName>style.visibility</p:attrName>
                                        </p:attrNameLst>
                                      </p:cBhvr>
                                      <p:to>
                                        <p:strVal val="visible"/>
                                      </p:to>
                                    </p:set>
                                    <p:animEffect transition="in" filter="fade">
                                      <p:cBhvr>
                                        <p:cTn id="20" dur="500"/>
                                        <p:tgtEl>
                                          <p:spTgt spid="14">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4">
                                            <p:txEl>
                                              <p:pRg st="1" end="1"/>
                                            </p:txEl>
                                          </p:spTgt>
                                        </p:tgtEl>
                                        <p:attrNameLst>
                                          <p:attrName>style.visibility</p:attrName>
                                        </p:attrNameLst>
                                      </p:cBhvr>
                                      <p:to>
                                        <p:strVal val="visible"/>
                                      </p:to>
                                    </p:set>
                                    <p:animEffect transition="in" filter="fade">
                                      <p:cBhvr>
                                        <p:cTn id="25" dur="500"/>
                                        <p:tgtEl>
                                          <p:spTgt spid="14">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4">
                                            <p:txEl>
                                              <p:pRg st="2" end="2"/>
                                            </p:txEl>
                                          </p:spTgt>
                                        </p:tgtEl>
                                        <p:attrNameLst>
                                          <p:attrName>style.visibility</p:attrName>
                                        </p:attrNameLst>
                                      </p:cBhvr>
                                      <p:to>
                                        <p:strVal val="visible"/>
                                      </p:to>
                                    </p:set>
                                    <p:animEffect transition="in" filter="fade">
                                      <p:cBhvr>
                                        <p:cTn id="30" dur="500"/>
                                        <p:tgtEl>
                                          <p:spTgt spid="14">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4">
                                            <p:txEl>
                                              <p:pRg st="3" end="3"/>
                                            </p:txEl>
                                          </p:spTgt>
                                        </p:tgtEl>
                                        <p:attrNameLst>
                                          <p:attrName>style.visibility</p:attrName>
                                        </p:attrNameLst>
                                      </p:cBhvr>
                                      <p:to>
                                        <p:strVal val="visible"/>
                                      </p:to>
                                    </p:set>
                                    <p:animEffect transition="in" filter="fade">
                                      <p:cBhvr>
                                        <p:cTn id="35" dur="500"/>
                                        <p:tgtEl>
                                          <p:spTgt spid="1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1"/>
              <a:ext cx="1591360" cy="1064651"/>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5</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sp>
        <p:nvSpPr>
          <p:cNvPr id="2" name="TextBox 2"/>
          <p:cNvSpPr txBox="1"/>
          <p:nvPr/>
        </p:nvSpPr>
        <p:spPr>
          <a:xfrm>
            <a:off x="1726054" y="987423"/>
            <a:ext cx="14047346" cy="1132682"/>
          </a:xfrm>
          <a:prstGeom prst="rect">
            <a:avLst/>
          </a:prstGeom>
        </p:spPr>
        <p:txBody>
          <a:bodyPr wrap="square" lIns="0" tIns="0" rIns="0" bIns="0" rtlCol="0" anchor="t">
            <a:spAutoFit/>
          </a:bodyPr>
          <a:lstStyle/>
          <a:p>
            <a:pPr algn="ctr">
              <a:lnSpc>
                <a:spcPts val="9800"/>
              </a:lnSpc>
            </a:pPr>
            <a:r>
              <a:rPr lang="en-GB" sz="5400" dirty="0">
                <a:latin typeface="Montserrat"/>
              </a:rPr>
              <a:t>Which feature are worth investing in?</a:t>
            </a:r>
            <a:endParaRPr lang="en-US" sz="4000" dirty="0">
              <a:latin typeface="Montserrat"/>
              <a:ea typeface="Cooper BT Bold" panose="0208080404030B020404"/>
              <a:cs typeface="Cooper BT Bold" panose="0208080404030B020404"/>
              <a:sym typeface="Cooper BT Bold" panose="0208080404030B020404"/>
            </a:endParaRPr>
          </a:p>
        </p:txBody>
      </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grpSp>
        <p:nvGrpSpPr>
          <p:cNvPr id="46" name="Group 45"/>
          <p:cNvGrpSpPr/>
          <p:nvPr/>
        </p:nvGrpSpPr>
        <p:grpSpPr>
          <a:xfrm>
            <a:off x="4955454" y="2410656"/>
            <a:ext cx="3591291" cy="2762278"/>
            <a:chOff x="4602748" y="2306101"/>
            <a:chExt cx="4478549" cy="3371126"/>
          </a:xfrm>
        </p:grpSpPr>
        <p:sp>
          <p:nvSpPr>
            <p:cNvPr id="41" name="Freeform 3"/>
            <p:cNvSpPr/>
            <p:nvPr/>
          </p:nvSpPr>
          <p:spPr>
            <a:xfrm rot="6825081">
              <a:off x="5156460" y="1752389"/>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22" name="Group 21"/>
            <p:cNvGrpSpPr/>
            <p:nvPr/>
          </p:nvGrpSpPr>
          <p:grpSpPr>
            <a:xfrm>
              <a:off x="4958094" y="2785235"/>
              <a:ext cx="3810000" cy="2590800"/>
              <a:chOff x="4495800" y="2705100"/>
              <a:chExt cx="3810000" cy="2590800"/>
            </a:xfrm>
          </p:grpSpPr>
          <p:sp>
            <p:nvSpPr>
              <p:cNvPr id="14" name="Freeform 14"/>
              <p:cNvSpPr/>
              <p:nvPr/>
            </p:nvSpPr>
            <p:spPr>
              <a:xfrm>
                <a:off x="4495800" y="2705100"/>
                <a:ext cx="3810000" cy="2590800"/>
              </a:xfrm>
              <a:custGeom>
                <a:avLst/>
                <a:gdLst/>
                <a:ahLst/>
                <a:cxnLst/>
                <a:rect l="l" t="t" r="r" b="b"/>
                <a:pathLst>
                  <a:path w="3561172" h="4114800">
                    <a:moveTo>
                      <a:pt x="0" y="0"/>
                    </a:moveTo>
                    <a:lnTo>
                      <a:pt x="3561173" y="0"/>
                    </a:lnTo>
                    <a:lnTo>
                      <a:pt x="3561173"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b="1" dirty="0"/>
              </a:p>
            </p:txBody>
          </p:sp>
          <p:sp>
            <p:nvSpPr>
              <p:cNvPr id="21" name="TextBox 20"/>
              <p:cNvSpPr txBox="1"/>
              <p:nvPr/>
            </p:nvSpPr>
            <p:spPr>
              <a:xfrm>
                <a:off x="5257800" y="3677334"/>
                <a:ext cx="2286000" cy="553998"/>
              </a:xfrm>
              <a:prstGeom prst="rect">
                <a:avLst/>
              </a:prstGeom>
              <a:noFill/>
            </p:spPr>
            <p:txBody>
              <a:bodyPr wrap="square" rtlCol="0">
                <a:spAutoFit/>
              </a:bodyPr>
              <a:lstStyle/>
              <a:p>
                <a:r>
                  <a:rPr lang="en-GB" sz="3000" dirty="0">
                    <a:latin typeface="Montserrat Black" pitchFamily="2" charset="0"/>
                  </a:rPr>
                  <a:t>Activity</a:t>
                </a:r>
                <a:endParaRPr lang="en-GB" sz="3000" dirty="0">
                  <a:latin typeface="Montserrat Black" pitchFamily="2" charset="0"/>
                </a:endParaRPr>
              </a:p>
            </p:txBody>
          </p:sp>
        </p:grpSp>
      </p:grpSp>
      <p:grpSp>
        <p:nvGrpSpPr>
          <p:cNvPr id="47" name="Group 46"/>
          <p:cNvGrpSpPr/>
          <p:nvPr/>
        </p:nvGrpSpPr>
        <p:grpSpPr>
          <a:xfrm>
            <a:off x="9144000" y="2400300"/>
            <a:ext cx="3591291" cy="2762278"/>
            <a:chOff x="9232174" y="2262556"/>
            <a:chExt cx="4478549" cy="3371126"/>
          </a:xfrm>
        </p:grpSpPr>
        <p:sp>
          <p:nvSpPr>
            <p:cNvPr id="42" name="Freeform 3"/>
            <p:cNvSpPr/>
            <p:nvPr/>
          </p:nvSpPr>
          <p:spPr>
            <a:xfrm rot="5891885">
              <a:off x="9785886" y="1708844"/>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dirty="0"/>
            </a:p>
          </p:txBody>
        </p:sp>
        <p:grpSp>
          <p:nvGrpSpPr>
            <p:cNvPr id="23" name="Group 22"/>
            <p:cNvGrpSpPr/>
            <p:nvPr/>
          </p:nvGrpSpPr>
          <p:grpSpPr>
            <a:xfrm>
              <a:off x="9476565" y="2703786"/>
              <a:ext cx="3810000" cy="2590800"/>
              <a:chOff x="4495800" y="2705100"/>
              <a:chExt cx="3810000" cy="2590800"/>
            </a:xfrm>
          </p:grpSpPr>
          <p:sp>
            <p:nvSpPr>
              <p:cNvPr id="24" name="Freeform 14"/>
              <p:cNvSpPr/>
              <p:nvPr/>
            </p:nvSpPr>
            <p:spPr>
              <a:xfrm>
                <a:off x="4495800" y="2705100"/>
                <a:ext cx="3810000" cy="2590800"/>
              </a:xfrm>
              <a:custGeom>
                <a:avLst/>
                <a:gdLst/>
                <a:ahLst/>
                <a:cxnLst/>
                <a:rect l="l" t="t" r="r" b="b"/>
                <a:pathLst>
                  <a:path w="3561172" h="4114800">
                    <a:moveTo>
                      <a:pt x="0" y="0"/>
                    </a:moveTo>
                    <a:lnTo>
                      <a:pt x="3561173" y="0"/>
                    </a:lnTo>
                    <a:lnTo>
                      <a:pt x="3561173"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b="1" dirty="0"/>
              </a:p>
            </p:txBody>
          </p:sp>
          <p:sp>
            <p:nvSpPr>
              <p:cNvPr id="25" name="TextBox 24"/>
              <p:cNvSpPr txBox="1"/>
              <p:nvPr/>
            </p:nvSpPr>
            <p:spPr>
              <a:xfrm>
                <a:off x="5257800" y="3677334"/>
                <a:ext cx="2286000" cy="553998"/>
              </a:xfrm>
              <a:prstGeom prst="rect">
                <a:avLst/>
              </a:prstGeom>
              <a:noFill/>
            </p:spPr>
            <p:txBody>
              <a:bodyPr wrap="square" rtlCol="0">
                <a:spAutoFit/>
              </a:bodyPr>
              <a:lstStyle/>
              <a:p>
                <a:r>
                  <a:rPr lang="en-GB" sz="3000" dirty="0">
                    <a:latin typeface="Montserrat Black" pitchFamily="2" charset="0"/>
                  </a:rPr>
                  <a:t>Calorie</a:t>
                </a:r>
                <a:endParaRPr lang="en-GB" sz="3000" dirty="0">
                  <a:latin typeface="Montserrat Black" pitchFamily="2" charset="0"/>
                </a:endParaRPr>
              </a:p>
            </p:txBody>
          </p:sp>
        </p:grpSp>
      </p:grpSp>
      <p:grpSp>
        <p:nvGrpSpPr>
          <p:cNvPr id="53" name="Group 52"/>
          <p:cNvGrpSpPr/>
          <p:nvPr/>
        </p:nvGrpSpPr>
        <p:grpSpPr>
          <a:xfrm>
            <a:off x="1877387" y="6210300"/>
            <a:ext cx="14429413" cy="3384670"/>
            <a:chOff x="1789027" y="5943489"/>
            <a:chExt cx="14429413" cy="3384670"/>
          </a:xfrm>
        </p:grpSpPr>
        <p:sp>
          <p:nvSpPr>
            <p:cNvPr id="44" name="Freeform 12"/>
            <p:cNvSpPr/>
            <p:nvPr/>
          </p:nvSpPr>
          <p:spPr>
            <a:xfrm rot="8476551">
              <a:off x="13814937" y="6988972"/>
              <a:ext cx="2076645" cy="2296592"/>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45" name="Freeform 12"/>
            <p:cNvSpPr/>
            <p:nvPr/>
          </p:nvSpPr>
          <p:spPr>
            <a:xfrm rot="8476551">
              <a:off x="10004446" y="7031567"/>
              <a:ext cx="2076645" cy="2296592"/>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43" name="Freeform 12"/>
            <p:cNvSpPr/>
            <p:nvPr/>
          </p:nvSpPr>
          <p:spPr>
            <a:xfrm rot="8476551">
              <a:off x="6303743" y="6981628"/>
              <a:ext cx="2076645" cy="2296592"/>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28" name="Freeform 14"/>
            <p:cNvSpPr/>
            <p:nvPr/>
          </p:nvSpPr>
          <p:spPr>
            <a:xfrm flipH="1">
              <a:off x="5583742" y="5967032"/>
              <a:ext cx="3055190" cy="2122884"/>
            </a:xfrm>
            <a:custGeom>
              <a:avLst/>
              <a:gdLst/>
              <a:ahLst/>
              <a:cxnLst/>
              <a:rect l="l" t="t" r="r" b="b"/>
              <a:pathLst>
                <a:path w="3561172" h="4114800">
                  <a:moveTo>
                    <a:pt x="0" y="0"/>
                  </a:moveTo>
                  <a:lnTo>
                    <a:pt x="3561173" y="0"/>
                  </a:lnTo>
                  <a:lnTo>
                    <a:pt x="3561173"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b="1" dirty="0"/>
            </a:p>
          </p:txBody>
        </p:sp>
        <p:sp>
          <p:nvSpPr>
            <p:cNvPr id="29" name="TextBox 28"/>
            <p:cNvSpPr txBox="1"/>
            <p:nvPr/>
          </p:nvSpPr>
          <p:spPr>
            <a:xfrm>
              <a:off x="6479872" y="6751474"/>
              <a:ext cx="1833114" cy="553998"/>
            </a:xfrm>
            <a:prstGeom prst="rect">
              <a:avLst/>
            </a:prstGeom>
            <a:noFill/>
          </p:spPr>
          <p:txBody>
            <a:bodyPr wrap="square" rtlCol="0">
              <a:spAutoFit/>
            </a:bodyPr>
            <a:lstStyle/>
            <a:p>
              <a:r>
                <a:rPr lang="en-GB" sz="3000" dirty="0">
                  <a:latin typeface="Montserrat Black" pitchFamily="2" charset="0"/>
                </a:rPr>
                <a:t>Sleep</a:t>
              </a:r>
              <a:endParaRPr lang="en-GB" sz="3000" dirty="0">
                <a:latin typeface="Montserrat Black" pitchFamily="2" charset="0"/>
              </a:endParaRPr>
            </a:p>
          </p:txBody>
        </p:sp>
        <p:sp>
          <p:nvSpPr>
            <p:cNvPr id="32" name="Freeform 14"/>
            <p:cNvSpPr/>
            <p:nvPr/>
          </p:nvSpPr>
          <p:spPr>
            <a:xfrm flipH="1">
              <a:off x="9357004" y="5967032"/>
              <a:ext cx="3055190" cy="2122884"/>
            </a:xfrm>
            <a:custGeom>
              <a:avLst/>
              <a:gdLst/>
              <a:ahLst/>
              <a:cxnLst/>
              <a:rect l="l" t="t" r="r" b="b"/>
              <a:pathLst>
                <a:path w="3561172" h="4114800">
                  <a:moveTo>
                    <a:pt x="0" y="0"/>
                  </a:moveTo>
                  <a:lnTo>
                    <a:pt x="3561173" y="0"/>
                  </a:lnTo>
                  <a:lnTo>
                    <a:pt x="3561173"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b="1" dirty="0"/>
            </a:p>
          </p:txBody>
        </p:sp>
        <p:sp>
          <p:nvSpPr>
            <p:cNvPr id="33" name="TextBox 32"/>
            <p:cNvSpPr txBox="1"/>
            <p:nvPr/>
          </p:nvSpPr>
          <p:spPr>
            <a:xfrm>
              <a:off x="10013721" y="6751475"/>
              <a:ext cx="1833114" cy="553998"/>
            </a:xfrm>
            <a:prstGeom prst="rect">
              <a:avLst/>
            </a:prstGeom>
            <a:noFill/>
          </p:spPr>
          <p:txBody>
            <a:bodyPr wrap="square" rtlCol="0">
              <a:spAutoFit/>
            </a:bodyPr>
            <a:lstStyle/>
            <a:p>
              <a:r>
                <a:rPr lang="en-GB" sz="3000" dirty="0">
                  <a:latin typeface="Montserrat Black" pitchFamily="2" charset="0"/>
                </a:rPr>
                <a:t>Weight</a:t>
              </a:r>
              <a:endParaRPr lang="en-GB" sz="3000" dirty="0">
                <a:latin typeface="Montserrat Black" pitchFamily="2" charset="0"/>
              </a:endParaRPr>
            </a:p>
          </p:txBody>
        </p:sp>
        <p:sp>
          <p:nvSpPr>
            <p:cNvPr id="35" name="Freeform 14"/>
            <p:cNvSpPr/>
            <p:nvPr/>
          </p:nvSpPr>
          <p:spPr>
            <a:xfrm flipH="1">
              <a:off x="13163250" y="5967032"/>
              <a:ext cx="3055190" cy="2122884"/>
            </a:xfrm>
            <a:custGeom>
              <a:avLst/>
              <a:gdLst/>
              <a:ahLst/>
              <a:cxnLst/>
              <a:rect l="l" t="t" r="r" b="b"/>
              <a:pathLst>
                <a:path w="3561172" h="4114800">
                  <a:moveTo>
                    <a:pt x="0" y="0"/>
                  </a:moveTo>
                  <a:lnTo>
                    <a:pt x="3561173" y="0"/>
                  </a:lnTo>
                  <a:lnTo>
                    <a:pt x="3561173"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b="1" dirty="0"/>
            </a:p>
          </p:txBody>
        </p:sp>
        <p:sp>
          <p:nvSpPr>
            <p:cNvPr id="37" name="TextBox 36"/>
            <p:cNvSpPr txBox="1"/>
            <p:nvPr/>
          </p:nvSpPr>
          <p:spPr>
            <a:xfrm>
              <a:off x="13563912" y="6751475"/>
              <a:ext cx="2578695" cy="553998"/>
            </a:xfrm>
            <a:prstGeom prst="rect">
              <a:avLst/>
            </a:prstGeom>
            <a:noFill/>
          </p:spPr>
          <p:txBody>
            <a:bodyPr wrap="square" rtlCol="0">
              <a:spAutoFit/>
            </a:bodyPr>
            <a:lstStyle/>
            <a:p>
              <a:r>
                <a:rPr lang="en-GB" sz="3000" dirty="0">
                  <a:latin typeface="Montserrat Black" pitchFamily="2" charset="0"/>
                </a:rPr>
                <a:t>Heart rate</a:t>
              </a:r>
              <a:endParaRPr lang="en-GB" sz="3000" dirty="0">
                <a:latin typeface="Montserrat Black" pitchFamily="2" charset="0"/>
              </a:endParaRPr>
            </a:p>
          </p:txBody>
        </p:sp>
        <p:sp>
          <p:nvSpPr>
            <p:cNvPr id="48" name="Freeform 12"/>
            <p:cNvSpPr/>
            <p:nvPr/>
          </p:nvSpPr>
          <p:spPr>
            <a:xfrm rot="8476551">
              <a:off x="2430885" y="7008023"/>
              <a:ext cx="2076645" cy="2296592"/>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49" name="Freeform 14"/>
            <p:cNvSpPr/>
            <p:nvPr/>
          </p:nvSpPr>
          <p:spPr>
            <a:xfrm flipH="1">
              <a:off x="1789027" y="5943489"/>
              <a:ext cx="3055190" cy="2122884"/>
            </a:xfrm>
            <a:custGeom>
              <a:avLst/>
              <a:gdLst/>
              <a:ahLst/>
              <a:cxnLst/>
              <a:rect l="l" t="t" r="r" b="b"/>
              <a:pathLst>
                <a:path w="3561172" h="4114800">
                  <a:moveTo>
                    <a:pt x="0" y="0"/>
                  </a:moveTo>
                  <a:lnTo>
                    <a:pt x="3561173" y="0"/>
                  </a:lnTo>
                  <a:lnTo>
                    <a:pt x="3561173"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b="1" dirty="0"/>
            </a:p>
          </p:txBody>
        </p:sp>
        <p:sp>
          <p:nvSpPr>
            <p:cNvPr id="50" name="TextBox 49"/>
            <p:cNvSpPr txBox="1"/>
            <p:nvPr/>
          </p:nvSpPr>
          <p:spPr>
            <a:xfrm>
              <a:off x="2843857" y="6727932"/>
              <a:ext cx="1833114" cy="553998"/>
            </a:xfrm>
            <a:prstGeom prst="rect">
              <a:avLst/>
            </a:prstGeom>
            <a:noFill/>
          </p:spPr>
          <p:txBody>
            <a:bodyPr wrap="square" rtlCol="0">
              <a:spAutoFit/>
            </a:bodyPr>
            <a:lstStyle/>
            <a:p>
              <a:r>
                <a:rPr lang="en-GB" sz="3000" dirty="0">
                  <a:latin typeface="Montserrat Black" pitchFamily="2" charset="0"/>
                </a:rPr>
                <a:t>MET</a:t>
              </a:r>
              <a:endParaRPr lang="en-GB" sz="3000" dirty="0">
                <a:latin typeface="Montserrat Black" pitchFamily="2" charset="0"/>
              </a:endParaRPr>
            </a:p>
          </p:txBody>
        </p:sp>
      </p:grpSp>
      <p:sp>
        <p:nvSpPr>
          <p:cNvPr id="51" name="TextBox 23"/>
          <p:cNvSpPr txBox="1"/>
          <p:nvPr/>
        </p:nvSpPr>
        <p:spPr>
          <a:xfrm>
            <a:off x="333569" y="4729340"/>
            <a:ext cx="2686940" cy="601511"/>
          </a:xfrm>
          <a:prstGeom prst="rect">
            <a:avLst/>
          </a:prstGeom>
        </p:spPr>
        <p:txBody>
          <a:bodyPr wrap="square" lIns="0" tIns="0" rIns="0" bIns="0" rtlCol="0" anchor="t">
            <a:spAutoFit/>
          </a:bodyPr>
          <a:lstStyle/>
          <a:p>
            <a:pPr marL="399415" lvl="1" algn="ctr">
              <a:lnSpc>
                <a:spcPts val="5180"/>
              </a:lnSpc>
            </a:pPr>
            <a:r>
              <a:rPr lang="en-US" sz="3200" dirty="0">
                <a:latin typeface="Montserrat"/>
                <a:ea typeface="Cooper BT Bold" panose="0208080404030B020404"/>
                <a:cs typeface="Cooper BT Bold" panose="0208080404030B020404"/>
                <a:sym typeface="Cooper BT Bold" panose="0208080404030B020404"/>
              </a:rPr>
              <a:t>Popular</a:t>
            </a:r>
            <a:endParaRPr lang="en-US" sz="3200" dirty="0">
              <a:latin typeface="Montserrat"/>
              <a:ea typeface="Cooper BT Bold" panose="0208080404030B020404"/>
              <a:cs typeface="Cooper BT Bold" panose="0208080404030B020404"/>
              <a:sym typeface="Cooper BT Bold" panose="0208080404030B020404"/>
            </a:endParaRPr>
          </a:p>
        </p:txBody>
      </p:sp>
      <p:sp>
        <p:nvSpPr>
          <p:cNvPr id="52" name="TextBox 23"/>
          <p:cNvSpPr txBox="1"/>
          <p:nvPr/>
        </p:nvSpPr>
        <p:spPr>
          <a:xfrm>
            <a:off x="116568" y="5532589"/>
            <a:ext cx="2686940" cy="601511"/>
          </a:xfrm>
          <a:prstGeom prst="rect">
            <a:avLst/>
          </a:prstGeom>
        </p:spPr>
        <p:txBody>
          <a:bodyPr wrap="square" lIns="0" tIns="0" rIns="0" bIns="0" rtlCol="0" anchor="t">
            <a:spAutoFit/>
          </a:bodyPr>
          <a:lstStyle/>
          <a:p>
            <a:pPr marL="399415" lvl="1" algn="ctr">
              <a:lnSpc>
                <a:spcPts val="5180"/>
              </a:lnSpc>
            </a:pPr>
            <a:r>
              <a:rPr lang="en-US" sz="3200" dirty="0">
                <a:latin typeface="Montserrat"/>
                <a:ea typeface="Cooper BT Bold" panose="0208080404030B020404"/>
                <a:cs typeface="Cooper BT Bold" panose="0208080404030B020404"/>
                <a:sym typeface="Cooper BT Bold" panose="0208080404030B020404"/>
              </a:rPr>
              <a:t>Niche</a:t>
            </a:r>
            <a:endParaRPr lang="en-US" sz="3200" dirty="0">
              <a:latin typeface="Montserrat"/>
              <a:ea typeface="Cooper BT Bold" panose="0208080404030B020404"/>
              <a:cs typeface="Cooper BT Bold" panose="0208080404030B020404"/>
              <a:sym typeface="Cooper BT Bold" panose="0208080404030B020404"/>
            </a:endParaRPr>
          </a:p>
        </p:txBody>
      </p:sp>
      <p:cxnSp>
        <p:nvCxnSpPr>
          <p:cNvPr id="55" name="Straight Connector 54"/>
          <p:cNvCxnSpPr/>
          <p:nvPr/>
        </p:nvCxnSpPr>
        <p:spPr>
          <a:xfrm>
            <a:off x="914400" y="5483251"/>
            <a:ext cx="1671912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par>
                                <p:cTn id="8" presetID="10" presetClass="entr" presetSubtype="0" fill="hold"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fade">
                                      <p:cBhvr>
                                        <p:cTn id="10" dur="500"/>
                                        <p:tgtEl>
                                          <p:spTgt spid="4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500"/>
                                        <p:tgtEl>
                                          <p:spTgt spid="52"/>
                                        </p:tgtEl>
                                      </p:cBhvr>
                                    </p:animEffect>
                                  </p:childTnLst>
                                </p:cTn>
                              </p:par>
                              <p:par>
                                <p:cTn id="19" presetID="10" presetClass="entr" presetSubtype="0" fill="hold" nodeType="with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fade">
                                      <p:cBhvr>
                                        <p:cTn id="21"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1"/>
              <a:ext cx="1591360" cy="1064651"/>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6</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sp>
        <p:nvSpPr>
          <p:cNvPr id="9" name="TextBox 2"/>
          <p:cNvSpPr txBox="1"/>
          <p:nvPr/>
        </p:nvSpPr>
        <p:spPr>
          <a:xfrm>
            <a:off x="2467507" y="987423"/>
            <a:ext cx="13180039" cy="1151662"/>
          </a:xfrm>
          <a:prstGeom prst="rect">
            <a:avLst/>
          </a:prstGeom>
        </p:spPr>
        <p:txBody>
          <a:bodyPr lIns="0" tIns="0" rIns="0" bIns="0" rtlCol="0" anchor="t">
            <a:spAutoFit/>
          </a:bodyPr>
          <a:lstStyle/>
          <a:p>
            <a:pPr algn="ctr">
              <a:lnSpc>
                <a:spcPts val="9800"/>
              </a:lnSpc>
            </a:pPr>
            <a:r>
              <a:rPr lang="en-GB" sz="6600" dirty="0">
                <a:latin typeface="Montserrat"/>
              </a:rPr>
              <a:t>User Activity Ranking</a:t>
            </a:r>
            <a:endParaRPr lang="en-US" sz="4800" dirty="0">
              <a:latin typeface="Montserrat"/>
              <a:ea typeface="Cooper BT Bold" panose="0208080404030B020404"/>
              <a:cs typeface="Cooper BT Bold" panose="0208080404030B020404"/>
              <a:sym typeface="Cooper BT Bold" panose="0208080404030B020404"/>
            </a:endParaRPr>
          </a:p>
        </p:txBody>
      </p:sp>
      <p:sp>
        <p:nvSpPr>
          <p:cNvPr id="10" name="TextBox 23"/>
          <p:cNvSpPr txBox="1"/>
          <p:nvPr/>
        </p:nvSpPr>
        <p:spPr>
          <a:xfrm>
            <a:off x="1216059" y="2555419"/>
            <a:ext cx="16109526" cy="7256025"/>
          </a:xfrm>
          <a:prstGeom prst="rect">
            <a:avLst/>
          </a:prstGeom>
        </p:spPr>
        <p:txBody>
          <a:bodyPr wrap="square" lIns="0" tIns="0" rIns="0" bIns="0" rtlCol="0" anchor="t">
            <a:spAutoFit/>
          </a:bodyPr>
          <a:lstStyle/>
          <a:p>
            <a:pPr marL="399415" lvl="1">
              <a:lnSpc>
                <a:spcPts val="5180"/>
              </a:lnSpc>
            </a:pPr>
            <a:r>
              <a:rPr lang="en-US" sz="3200" dirty="0">
                <a:latin typeface="Lato" panose="020F0502020204030203" pitchFamily="34" charset="0"/>
                <a:ea typeface="Cooper BT Bold" panose="0208080404030B020404"/>
                <a:cs typeface="Cooper BT Bold" panose="0208080404030B020404"/>
                <a:sym typeface="Cooper BT Bold" panose="0208080404030B020404"/>
              </a:rPr>
              <a:t>The activity level of users was determined by the following variables :</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399415" lvl="1">
              <a:lnSpc>
                <a:spcPts val="5180"/>
              </a:lnSpc>
            </a:pP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1428115" lvl="2" indent="-571500">
              <a:lnSpc>
                <a:spcPts val="5180"/>
              </a:lnSpc>
              <a:buFont typeface="+mj-lt"/>
              <a:buAutoNum type="romanUcPeriod"/>
            </a:pPr>
            <a:r>
              <a:rPr lang="en-US" sz="3200" dirty="0">
                <a:latin typeface="Lato" panose="020F0502020204030203" pitchFamily="34" charset="0"/>
                <a:ea typeface="Cooper BT Bold" panose="0208080404030B020404"/>
                <a:cs typeface="Cooper BT Bold" panose="0208080404030B020404"/>
                <a:sym typeface="Cooper BT Bold" panose="0208080404030B020404"/>
              </a:rPr>
              <a:t>Activity Time</a:t>
            </a:r>
            <a:r>
              <a:rPr lang="en-US" sz="3600" dirty="0">
                <a:latin typeface="Lato" panose="020F0502020204030203" pitchFamily="34" charset="0"/>
                <a:ea typeface="Cooper BT Bold" panose="0208080404030B020404"/>
                <a:cs typeface="Cooper BT Bold" panose="0208080404030B020404"/>
                <a:sym typeface="Cooper BT Bold" panose="0208080404030B020404"/>
              </a:rPr>
              <a:t>  </a:t>
            </a:r>
            <a:r>
              <a:rPr lang="en-US" sz="3200" dirty="0">
                <a:latin typeface="Lato Light" panose="020F0302020204030203" pitchFamily="34" charset="0"/>
                <a:ea typeface="Cooper BT Bold" panose="0208080404030B020404"/>
                <a:cs typeface="Cooper BT Bold" panose="0208080404030B020404"/>
                <a:sym typeface="Cooper BT Bold" panose="0208080404030B020404"/>
              </a:rPr>
              <a:t>[Emphasising Moderate or above activity levels]</a:t>
            </a:r>
            <a:endParaRPr lang="en-US" sz="3200" dirty="0">
              <a:latin typeface="Lato Light" panose="020F0302020204030203" pitchFamily="34" charset="0"/>
              <a:ea typeface="Cooper BT Bold" panose="0208080404030B020404"/>
              <a:cs typeface="Cooper BT Bold" panose="0208080404030B020404"/>
              <a:sym typeface="Cooper BT Bold" panose="0208080404030B020404"/>
            </a:endParaRPr>
          </a:p>
          <a:p>
            <a:pPr marL="1428115" lvl="2" indent="-571500">
              <a:lnSpc>
                <a:spcPts val="5180"/>
              </a:lnSpc>
              <a:buFont typeface="+mj-lt"/>
              <a:buAutoNum type="romanUcPeriod"/>
            </a:pPr>
            <a:r>
              <a:rPr lang="en-US" sz="3200" dirty="0">
                <a:latin typeface="Lato" panose="020F0502020204030203" pitchFamily="34" charset="0"/>
                <a:ea typeface="Cooper BT Bold" panose="0208080404030B020404"/>
                <a:cs typeface="Cooper BT Bold" panose="0208080404030B020404"/>
                <a:sym typeface="Cooper BT Bold" panose="0208080404030B020404"/>
              </a:rPr>
              <a:t>Steps</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1428115" lvl="2" indent="-571500">
              <a:lnSpc>
                <a:spcPts val="5180"/>
              </a:lnSpc>
              <a:buFont typeface="+mj-lt"/>
              <a:buAutoNum type="romanUcPeriod"/>
            </a:pPr>
            <a:r>
              <a:rPr lang="en-US" sz="3200" dirty="0">
                <a:latin typeface="Lato" panose="020F0502020204030203" pitchFamily="34" charset="0"/>
                <a:ea typeface="Cooper BT Bold" panose="0208080404030B020404"/>
                <a:cs typeface="Cooper BT Bold" panose="0208080404030B020404"/>
                <a:sym typeface="Cooper BT Bold" panose="0208080404030B020404"/>
              </a:rPr>
              <a:t>Walking/Running Distance</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1428115" lvl="2" indent="-571500">
              <a:lnSpc>
                <a:spcPts val="5180"/>
              </a:lnSpc>
              <a:buFont typeface="+mj-lt"/>
              <a:buAutoNum type="romanUcPeriod"/>
            </a:pPr>
            <a:r>
              <a:rPr lang="en-US" sz="3200" dirty="0">
                <a:latin typeface="Lato" panose="020F0502020204030203" pitchFamily="34" charset="0"/>
                <a:ea typeface="Cooper BT Bold" panose="0208080404030B020404"/>
                <a:cs typeface="Cooper BT Bold" panose="0208080404030B020404"/>
                <a:sym typeface="Cooper BT Bold" panose="0208080404030B020404"/>
              </a:rPr>
              <a:t>Calories Burned</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1428115" lvl="2" indent="-571500">
              <a:lnSpc>
                <a:spcPts val="5180"/>
              </a:lnSpc>
              <a:buFont typeface="+mj-lt"/>
              <a:buAutoNum type="romanUcPeriod"/>
            </a:pPr>
            <a:endParaRPr lang="en-US" sz="2800" i="1" dirty="0">
              <a:latin typeface="Lato Light" panose="020F0302020204030203" pitchFamily="34" charset="0"/>
              <a:ea typeface="Cooper BT Bold" panose="0208080404030B020404"/>
              <a:cs typeface="Cooper BT Bold" panose="0208080404030B020404"/>
              <a:sym typeface="Cooper BT Bold" panose="0208080404030B020404"/>
            </a:endParaRPr>
          </a:p>
          <a:p>
            <a:pPr marL="856615" lvl="2">
              <a:lnSpc>
                <a:spcPts val="5180"/>
              </a:lnSpc>
            </a:pPr>
            <a:endParaRPr lang="en-US" sz="2800" i="1" dirty="0">
              <a:latin typeface="Lato" panose="020F0502020204030203" pitchFamily="34" charset="0"/>
              <a:ea typeface="Cooper BT Bold" panose="0208080404030B020404"/>
              <a:cs typeface="Cooper BT Bold" panose="0208080404030B020404"/>
              <a:sym typeface="Cooper BT Bold" panose="0208080404030B020404"/>
            </a:endParaRPr>
          </a:p>
          <a:p>
            <a:pPr marL="1313815" lvl="2" indent="-457200">
              <a:lnSpc>
                <a:spcPts val="5180"/>
              </a:lnSpc>
              <a:buFont typeface="Arial" panose="020B0604020202020204" pitchFamily="34" charset="0"/>
              <a:buChar char="•"/>
            </a:pP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1313815" lvl="2" indent="-457200">
              <a:lnSpc>
                <a:spcPts val="5180"/>
              </a:lnSpc>
              <a:buFont typeface="Arial" panose="020B0604020202020204" pitchFamily="34" charset="0"/>
              <a:buChar char="•"/>
            </a:pP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1313815" lvl="2" indent="-457200">
              <a:lnSpc>
                <a:spcPts val="5180"/>
              </a:lnSpc>
              <a:buFont typeface="Arial" panose="020B0604020202020204" pitchFamily="34" charset="0"/>
              <a:buChar char="•"/>
            </a:pP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2" end="2"/>
                                            </p:txEl>
                                          </p:spTgt>
                                        </p:tgtEl>
                                        <p:attrNameLst>
                                          <p:attrName>style.visibility</p:attrName>
                                        </p:attrNameLst>
                                      </p:cBhvr>
                                      <p:to>
                                        <p:strVal val="visible"/>
                                      </p:to>
                                    </p:set>
                                    <p:animEffect transition="in" filter="fade">
                                      <p:cBhvr>
                                        <p:cTn id="12" dur="500"/>
                                        <p:tgtEl>
                                          <p:spTgt spid="1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xEl>
                                              <p:pRg st="3" end="3"/>
                                            </p:txEl>
                                          </p:spTgt>
                                        </p:tgtEl>
                                        <p:attrNameLst>
                                          <p:attrName>style.visibility</p:attrName>
                                        </p:attrNameLst>
                                      </p:cBhvr>
                                      <p:to>
                                        <p:strVal val="visible"/>
                                      </p:to>
                                    </p:set>
                                    <p:animEffect transition="in" filter="fade">
                                      <p:cBhvr>
                                        <p:cTn id="17" dur="500"/>
                                        <p:tgtEl>
                                          <p:spTgt spid="1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xEl>
                                              <p:pRg st="4" end="4"/>
                                            </p:txEl>
                                          </p:spTgt>
                                        </p:tgtEl>
                                        <p:attrNameLst>
                                          <p:attrName>style.visibility</p:attrName>
                                        </p:attrNameLst>
                                      </p:cBhvr>
                                      <p:to>
                                        <p:strVal val="visible"/>
                                      </p:to>
                                    </p:set>
                                    <p:animEffect transition="in" filter="fade">
                                      <p:cBhvr>
                                        <p:cTn id="22" dur="500"/>
                                        <p:tgtEl>
                                          <p:spTgt spid="1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
                                            <p:txEl>
                                              <p:pRg st="5" end="5"/>
                                            </p:txEl>
                                          </p:spTgt>
                                        </p:tgtEl>
                                        <p:attrNameLst>
                                          <p:attrName>style.visibility</p:attrName>
                                        </p:attrNameLst>
                                      </p:cBhvr>
                                      <p:to>
                                        <p:strVal val="visible"/>
                                      </p:to>
                                    </p:set>
                                    <p:animEffect transition="in" filter="fade">
                                      <p:cBhvr>
                                        <p:cTn id="27" dur="500"/>
                                        <p:tgtEl>
                                          <p:spTgt spid="1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grpSp>
        <p:nvGrpSpPr>
          <p:cNvPr id="4" name="Group 4"/>
          <p:cNvGrpSpPr/>
          <p:nvPr/>
        </p:nvGrpSpPr>
        <p:grpSpPr>
          <a:xfrm>
            <a:off x="16565897" y="8277902"/>
            <a:ext cx="1193520" cy="1827663"/>
            <a:chOff x="0" y="0"/>
            <a:chExt cx="1591360" cy="2436885"/>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1"/>
              <a:ext cx="1591360" cy="2227364"/>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7</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a:p>
              <a:pPr algn="ctr">
                <a:lnSpc>
                  <a:spcPts val="6790"/>
                </a:lnSpc>
              </a:pP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grpSp>
        <p:nvGrpSpPr>
          <p:cNvPr id="20" name="Group 19"/>
          <p:cNvGrpSpPr/>
          <p:nvPr/>
        </p:nvGrpSpPr>
        <p:grpSpPr>
          <a:xfrm>
            <a:off x="2467507" y="987423"/>
            <a:ext cx="13180039" cy="8688982"/>
            <a:chOff x="2467507" y="987423"/>
            <a:chExt cx="13180039" cy="8688982"/>
          </a:xfrm>
        </p:grpSpPr>
        <p:sp>
          <p:nvSpPr>
            <p:cNvPr id="2" name="TextBox 2"/>
            <p:cNvSpPr txBox="1"/>
            <p:nvPr/>
          </p:nvSpPr>
          <p:spPr>
            <a:xfrm>
              <a:off x="2467507" y="987423"/>
              <a:ext cx="13180039" cy="1151662"/>
            </a:xfrm>
            <a:prstGeom prst="rect">
              <a:avLst/>
            </a:prstGeom>
          </p:spPr>
          <p:txBody>
            <a:bodyPr lIns="0" tIns="0" rIns="0" bIns="0" rtlCol="0" anchor="t">
              <a:spAutoFit/>
            </a:bodyPr>
            <a:lstStyle/>
            <a:p>
              <a:pPr algn="ctr">
                <a:lnSpc>
                  <a:spcPts val="9800"/>
                </a:lnSpc>
              </a:pPr>
              <a:r>
                <a:rPr lang="en-GB" sz="6600" dirty="0">
                  <a:latin typeface="Montserrat"/>
                </a:rPr>
                <a:t>User Activity Ranking</a:t>
              </a:r>
              <a:endParaRPr lang="en-US" sz="4800" dirty="0">
                <a:latin typeface="Montserrat"/>
                <a:ea typeface="Cooper BT Bold" panose="0208080404030B020404"/>
                <a:cs typeface="Cooper BT Bold" panose="0208080404030B020404"/>
                <a:sym typeface="Cooper BT Bold" panose="0208080404030B020404"/>
              </a:endParaRPr>
            </a:p>
          </p:txBody>
        </p:sp>
        <p:graphicFrame>
          <p:nvGraphicFramePr>
            <p:cNvPr id="19" name="Chart 18"/>
            <p:cNvGraphicFramePr/>
            <p:nvPr/>
          </p:nvGraphicFramePr>
          <p:xfrm>
            <a:off x="3576264" y="2139085"/>
            <a:ext cx="11135472" cy="7537320"/>
          </p:xfrm>
          <a:graphic>
            <a:graphicData uri="http://schemas.openxmlformats.org/drawingml/2006/chart">
              <c:chart xmlns:c="http://schemas.openxmlformats.org/drawingml/2006/chart" xmlns:r="http://schemas.openxmlformats.org/officeDocument/2006/relationships" r:id="rId1"/>
            </a:graphicData>
          </a:graphic>
        </p:graphicFrame>
      </p:grpSp>
      <p:sp>
        <p:nvSpPr>
          <p:cNvPr id="21" name="TextBox 23"/>
          <p:cNvSpPr txBox="1"/>
          <p:nvPr/>
        </p:nvSpPr>
        <p:spPr>
          <a:xfrm>
            <a:off x="11811000" y="2936022"/>
            <a:ext cx="5822526" cy="5255478"/>
          </a:xfrm>
          <a:prstGeom prst="rect">
            <a:avLst/>
          </a:prstGeom>
        </p:spPr>
        <p:txBody>
          <a:bodyPr wrap="square" lIns="0" tIns="0" rIns="0" bIns="0" rtlCol="0" anchor="t">
            <a:spAutoFit/>
          </a:bodyPr>
          <a:lstStyle/>
          <a:p>
            <a:pPr marL="970915" lvl="1" indent="-571500">
              <a:lnSpc>
                <a:spcPts val="5180"/>
              </a:lnSpc>
              <a:buFont typeface="Arial" panose="020B0604020202020204" pitchFamily="34" charset="0"/>
              <a:buChar char="•"/>
            </a:pPr>
            <a:r>
              <a:rPr lang="en-US" sz="3200" dirty="0">
                <a:latin typeface="Lato" panose="020F0502020204030203" pitchFamily="34" charset="0"/>
                <a:ea typeface="Cooper BT Bold" panose="0208080404030B020404"/>
                <a:cs typeface="Cooper BT Bold" panose="0208080404030B020404"/>
                <a:sym typeface="Cooper BT Bold" panose="0208080404030B020404"/>
              </a:rPr>
              <a:t>Users vary in their activity level</a:t>
            </a:r>
            <a:endParaRPr lang="en-US" sz="3200" u="sng" dirty="0">
              <a:latin typeface="Lato" panose="020F0502020204030203" pitchFamily="34" charset="0"/>
              <a:ea typeface="Cooper BT Bold" panose="0208080404030B020404"/>
              <a:cs typeface="Cooper BT Bold" panose="0208080404030B020404"/>
              <a:sym typeface="Cooper BT Bold" panose="0208080404030B020404"/>
            </a:endParaRPr>
          </a:p>
          <a:p>
            <a:pPr marL="970915" lvl="1" indent="-571500">
              <a:lnSpc>
                <a:spcPts val="5180"/>
              </a:lnSpc>
              <a:buFont typeface="Arial" panose="020B0604020202020204" pitchFamily="34" charset="0"/>
              <a:buChar char="•"/>
            </a:pPr>
            <a:r>
              <a:rPr lang="en-US" sz="3200" dirty="0">
                <a:latin typeface="Lato" panose="020F0502020204030203" pitchFamily="34" charset="0"/>
                <a:ea typeface="Cooper BT Bold" panose="0208080404030B020404"/>
                <a:cs typeface="Cooper BT Bold" panose="0208080404030B020404"/>
                <a:sym typeface="Cooper BT Bold" panose="0208080404030B020404"/>
              </a:rPr>
              <a:t>Most are average activity or below</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970915" lvl="1" indent="-571500">
              <a:lnSpc>
                <a:spcPts val="5180"/>
              </a:lnSpc>
              <a:buFont typeface="Arial" panose="020B0604020202020204" pitchFamily="34" charset="0"/>
              <a:buChar char="•"/>
            </a:pPr>
            <a:r>
              <a:rPr lang="en-US" sz="3200" dirty="0">
                <a:latin typeface="Lato" panose="020F0502020204030203" pitchFamily="34" charset="0"/>
                <a:ea typeface="Cooper BT Bold" panose="0208080404030B020404"/>
                <a:cs typeface="Cooper BT Bold" panose="0208080404030B020404"/>
                <a:sym typeface="Cooper BT Bold" panose="0208080404030B020404"/>
              </a:rPr>
              <a:t>What do these types of users engage with?</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a:p>
            <a:pPr marL="970915" lvl="1" indent="-571500">
              <a:lnSpc>
                <a:spcPts val="5180"/>
              </a:lnSpc>
              <a:buFont typeface="Arial" panose="020B0604020202020204" pitchFamily="34" charset="0"/>
              <a:buChar char="•"/>
            </a:pPr>
            <a:r>
              <a:rPr lang="en-US" sz="3200" dirty="0">
                <a:latin typeface="Lato" panose="020F0502020204030203" pitchFamily="34" charset="0"/>
                <a:ea typeface="Cooper BT Bold" panose="0208080404030B020404"/>
                <a:cs typeface="Cooper BT Bold" panose="0208080404030B020404"/>
                <a:sym typeface="Cooper BT Bold" panose="0208080404030B020404"/>
              </a:rPr>
              <a:t>What users does the Leaf cater to?</a:t>
            </a:r>
            <a:endParaRPr lang="en-US" sz="3200" dirty="0">
              <a:latin typeface="Lato" panose="020F0502020204030203" pitchFamily="34" charset="0"/>
              <a:ea typeface="Cooper BT Bold" panose="0208080404030B020404"/>
              <a:cs typeface="Cooper BT Bold" panose="0208080404030B020404"/>
              <a:sym typeface="Cooper BT Bold" panose="0208080404030B0204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nodeType="clickEffect">
                                  <p:stCondLst>
                                    <p:cond delay="0"/>
                                  </p:stCondLst>
                                  <p:childTnLst>
                                    <p:animMotion origin="layout" path="M 4.30556E-6 1.23457E-7 L -0.1494 0.00401 " pathEditMode="relative" rAng="0" ptsTypes="AA">
                                      <p:cBhvr>
                                        <p:cTn id="11" dur="2000" fill="hold"/>
                                        <p:tgtEl>
                                          <p:spTgt spid="20"/>
                                        </p:tgtEl>
                                        <p:attrNameLst>
                                          <p:attrName>ppt_x</p:attrName>
                                          <p:attrName>ppt_y</p:attrName>
                                        </p:attrNameLst>
                                      </p:cBhvr>
                                      <p:rCtr x="-7474" y="201"/>
                                    </p:animMotion>
                                  </p:childTnLst>
                                </p:cTn>
                              </p:par>
                              <p:par>
                                <p:cTn id="12" presetID="42" presetClass="path" presetSubtype="0" accel="50000" decel="50000" fill="hold" grpId="0" nodeType="withEffect">
                                  <p:stCondLst>
                                    <p:cond delay="0"/>
                                  </p:stCondLst>
                                  <p:childTnLst>
                                    <p:animMotion origin="layout" path="M 2.77778E-6 2.46914E-6 L -0.0691 -0.10448 " pathEditMode="relative" rAng="0" ptsTypes="AA">
                                      <p:cBhvr>
                                        <p:cTn id="13" dur="2000" fill="hold"/>
                                        <p:tgtEl>
                                          <p:spTgt spid="13"/>
                                        </p:tgtEl>
                                        <p:attrNameLst>
                                          <p:attrName>ppt_x</p:attrName>
                                          <p:attrName>ppt_y</p:attrName>
                                        </p:attrNameLst>
                                      </p:cBhvr>
                                      <p:rCtr x="-3455" y="-5216"/>
                                    </p:animMotion>
                                  </p:childTnLst>
                                </p:cTn>
                              </p:par>
                              <p:par>
                                <p:cTn id="14" presetID="42" presetClass="path" presetSubtype="0" accel="50000" decel="50000" fill="hold" grpId="0" nodeType="withEffect">
                                  <p:stCondLst>
                                    <p:cond delay="0"/>
                                  </p:stCondLst>
                                  <p:childTnLst>
                                    <p:animMotion origin="layout" path="M -4.30556E-6 -3.7037E-7 L -0.09644 0.15232 " pathEditMode="relative" rAng="0" ptsTypes="AA">
                                      <p:cBhvr>
                                        <p:cTn id="15" dur="2000" fill="hold"/>
                                        <p:tgtEl>
                                          <p:spTgt spid="12"/>
                                        </p:tgtEl>
                                        <p:attrNameLst>
                                          <p:attrName>ppt_x</p:attrName>
                                          <p:attrName>ppt_y</p:attrName>
                                        </p:attrNameLst>
                                      </p:cBhvr>
                                      <p:rCtr x="-4826" y="7608"/>
                                    </p:animMotion>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1">
                                            <p:txEl>
                                              <p:pRg st="0" end="0"/>
                                            </p:txEl>
                                          </p:spTgt>
                                        </p:tgtEl>
                                        <p:attrNameLst>
                                          <p:attrName>style.visibility</p:attrName>
                                        </p:attrNameLst>
                                      </p:cBhvr>
                                      <p:to>
                                        <p:strVal val="visible"/>
                                      </p:to>
                                    </p:set>
                                    <p:animEffect transition="in" filter="fade">
                                      <p:cBhvr>
                                        <p:cTn id="20" dur="500"/>
                                        <p:tgtEl>
                                          <p:spTgt spid="21">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1">
                                            <p:txEl>
                                              <p:pRg st="1" end="1"/>
                                            </p:txEl>
                                          </p:spTgt>
                                        </p:tgtEl>
                                        <p:attrNameLst>
                                          <p:attrName>style.visibility</p:attrName>
                                        </p:attrNameLst>
                                      </p:cBhvr>
                                      <p:to>
                                        <p:strVal val="visible"/>
                                      </p:to>
                                    </p:set>
                                    <p:animEffect transition="in" filter="fade">
                                      <p:cBhvr>
                                        <p:cTn id="25" dur="500"/>
                                        <p:tgtEl>
                                          <p:spTgt spid="21">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1">
                                            <p:txEl>
                                              <p:pRg st="2" end="2"/>
                                            </p:txEl>
                                          </p:spTgt>
                                        </p:tgtEl>
                                        <p:attrNameLst>
                                          <p:attrName>style.visibility</p:attrName>
                                        </p:attrNameLst>
                                      </p:cBhvr>
                                      <p:to>
                                        <p:strVal val="visible"/>
                                      </p:to>
                                    </p:set>
                                    <p:animEffect transition="in" filter="fade">
                                      <p:cBhvr>
                                        <p:cTn id="30" dur="500"/>
                                        <p:tgtEl>
                                          <p:spTgt spid="21">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1">
                                            <p:txEl>
                                              <p:pRg st="3" end="3"/>
                                            </p:txEl>
                                          </p:spTgt>
                                        </p:tgtEl>
                                        <p:attrNameLst>
                                          <p:attrName>style.visibility</p:attrName>
                                        </p:attrNameLst>
                                      </p:cBhvr>
                                      <p:to>
                                        <p:strVal val="visible"/>
                                      </p:to>
                                    </p:set>
                                    <p:animEffect transition="in" filter="fade">
                                      <p:cBhvr>
                                        <p:cTn id="35" dur="500"/>
                                        <p:tgtEl>
                                          <p:spTgt spid="2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1"/>
              <a:ext cx="1591360" cy="1064651"/>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8</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sp>
        <p:nvSpPr>
          <p:cNvPr id="9" name="TextBox 2"/>
          <p:cNvSpPr txBox="1"/>
          <p:nvPr/>
        </p:nvSpPr>
        <p:spPr>
          <a:xfrm>
            <a:off x="2467507" y="987423"/>
            <a:ext cx="13180039" cy="1151662"/>
          </a:xfrm>
          <a:prstGeom prst="rect">
            <a:avLst/>
          </a:prstGeom>
        </p:spPr>
        <p:txBody>
          <a:bodyPr lIns="0" tIns="0" rIns="0" bIns="0" rtlCol="0" anchor="t">
            <a:spAutoFit/>
          </a:bodyPr>
          <a:lstStyle/>
          <a:p>
            <a:pPr algn="ctr">
              <a:lnSpc>
                <a:spcPts val="9800"/>
              </a:lnSpc>
            </a:pPr>
            <a:r>
              <a:rPr lang="en-US" sz="6600" dirty="0">
                <a:latin typeface="Montserrat"/>
                <a:ea typeface="Cooper BT Bold" panose="0208080404030B020404"/>
                <a:cs typeface="Cooper BT Bold" panose="0208080404030B020404"/>
                <a:sym typeface="Cooper BT Bold" panose="0208080404030B020404"/>
              </a:rPr>
              <a:t>Trends and Relationships</a:t>
            </a:r>
            <a:endParaRPr lang="en-US" sz="6600" dirty="0">
              <a:latin typeface="Montserrat"/>
              <a:ea typeface="Cooper BT Bold" panose="0208080404030B020404"/>
              <a:cs typeface="Cooper BT Bold" panose="0208080404030B020404"/>
              <a:sym typeface="Cooper BT Bold" panose="0208080404030B020404"/>
            </a:endParaRPr>
          </a:p>
        </p:txBody>
      </p:sp>
      <p:sp>
        <p:nvSpPr>
          <p:cNvPr id="10" name="TextBox 23"/>
          <p:cNvSpPr txBox="1"/>
          <p:nvPr/>
        </p:nvSpPr>
        <p:spPr>
          <a:xfrm>
            <a:off x="1137457" y="2135423"/>
            <a:ext cx="16081341" cy="1232517"/>
          </a:xfrm>
          <a:prstGeom prst="rect">
            <a:avLst/>
          </a:prstGeom>
        </p:spPr>
        <p:txBody>
          <a:bodyPr wrap="square" lIns="0" tIns="0" rIns="0" bIns="0" rtlCol="0" anchor="t">
            <a:spAutoFit/>
          </a:bodyPr>
          <a:lstStyle/>
          <a:p>
            <a:pPr marL="399415" lvl="1">
              <a:lnSpc>
                <a:spcPts val="5180"/>
              </a:lnSpc>
            </a:pPr>
            <a:r>
              <a:rPr lang="en-GB" sz="2400" dirty="0">
                <a:latin typeface="Lato" panose="020F0502020204030203" pitchFamily="34" charset="0"/>
              </a:rPr>
              <a:t>Analysing the correlation between activity and sleep to determine the potential benefits of educating users on sleep tracking, thereby enhancing the value of including the sleep tracking function in the Leaf product.</a:t>
            </a:r>
            <a:endParaRPr lang="en-US" sz="2400" dirty="0">
              <a:latin typeface="Lato" panose="020F0502020204030203" pitchFamily="34" charset="0"/>
              <a:ea typeface="Cooper BT Bold" panose="0208080404030B020404"/>
              <a:cs typeface="Cooper BT Bold" panose="0208080404030B020404"/>
              <a:sym typeface="Cooper BT Bold" panose="0208080404030B020404"/>
            </a:endParaRPr>
          </a:p>
        </p:txBody>
      </p:sp>
      <p:graphicFrame>
        <p:nvGraphicFramePr>
          <p:cNvPr id="2" name="Chart 1"/>
          <p:cNvGraphicFramePr/>
          <p:nvPr/>
        </p:nvGraphicFramePr>
        <p:xfrm>
          <a:off x="1479088" y="3848100"/>
          <a:ext cx="7342552" cy="4263205"/>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4" name="Chart 13"/>
          <p:cNvGraphicFramePr/>
          <p:nvPr/>
        </p:nvGraphicFramePr>
        <p:xfrm>
          <a:off x="9353365" y="3852684"/>
          <a:ext cx="6953435" cy="4321630"/>
        </p:xfrm>
        <a:graphic>
          <a:graphicData uri="http://schemas.openxmlformats.org/drawingml/2006/chart">
            <c:chart xmlns:c="http://schemas.openxmlformats.org/drawingml/2006/chart" xmlns:r="http://schemas.openxmlformats.org/officeDocument/2006/relationships" r:id="rId2"/>
          </a:graphicData>
        </a:graphic>
      </p:graphicFrame>
      <p:sp>
        <p:nvSpPr>
          <p:cNvPr id="15" name="TextBox 23"/>
          <p:cNvSpPr txBox="1"/>
          <p:nvPr/>
        </p:nvSpPr>
        <p:spPr>
          <a:xfrm>
            <a:off x="3304426" y="8529267"/>
            <a:ext cx="11506200" cy="576633"/>
          </a:xfrm>
          <a:prstGeom prst="rect">
            <a:avLst/>
          </a:prstGeom>
        </p:spPr>
        <p:txBody>
          <a:bodyPr wrap="square" lIns="0" tIns="0" rIns="0" bIns="0" rtlCol="0" anchor="t">
            <a:spAutoFit/>
          </a:bodyPr>
          <a:lstStyle/>
          <a:p>
            <a:pPr marL="399415" lvl="1" algn="ctr">
              <a:lnSpc>
                <a:spcPts val="5180"/>
              </a:lnSpc>
            </a:pPr>
            <a:r>
              <a:rPr lang="en-US" sz="2800" u="sng" dirty="0">
                <a:latin typeface="Lato" panose="020F0502020204030203" pitchFamily="34" charset="0"/>
                <a:ea typeface="Cooper BT Bold" panose="0208080404030B020404"/>
                <a:cs typeface="Cooper BT Bold" panose="0208080404030B020404"/>
                <a:sym typeface="Cooper BT Bold" panose="0208080404030B020404"/>
              </a:rPr>
              <a:t>No significant correlation</a:t>
            </a:r>
            <a:r>
              <a:rPr lang="en-US" sz="2800" dirty="0">
                <a:latin typeface="Lato" panose="020F0502020204030203" pitchFamily="34" charset="0"/>
                <a:ea typeface="Cooper BT Bold" panose="0208080404030B020404"/>
                <a:cs typeface="Cooper BT Bold" panose="0208080404030B020404"/>
                <a:sym typeface="Cooper BT Bold" panose="0208080404030B020404"/>
              </a:rPr>
              <a:t>. </a:t>
            </a:r>
            <a:endParaRPr lang="en-US" sz="2800" dirty="0">
              <a:latin typeface="Lato" panose="020F0502020204030203" pitchFamily="34" charset="0"/>
              <a:ea typeface="Cooper BT Bold" panose="0208080404030B020404"/>
              <a:cs typeface="Cooper BT Bold" panose="0208080404030B020404"/>
              <a:sym typeface="Cooper BT Bold" panose="0208080404030B0204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
                                            <p:txEl>
                                              <p:pRg st="0" end="0"/>
                                            </p:txEl>
                                          </p:spTgt>
                                        </p:tgtEl>
                                        <p:attrNameLst>
                                          <p:attrName>style.visibility</p:attrName>
                                        </p:attrNameLst>
                                      </p:cBhvr>
                                      <p:to>
                                        <p:strVal val="visible"/>
                                      </p:to>
                                    </p:set>
                                    <p:animEffect transition="in" filter="fade">
                                      <p:cBhvr>
                                        <p:cTn id="20"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Graphic spid="2" grpId="0">
        <p:bldAsOne/>
      </p:bldGraphic>
      <p:bldGraphic spid="14"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grpSp>
        <p:nvGrpSpPr>
          <p:cNvPr id="4" name="Group 4"/>
          <p:cNvGrpSpPr/>
          <p:nvPr/>
        </p:nvGrpSpPr>
        <p:grpSpPr>
          <a:xfrm>
            <a:off x="16565897" y="8277902"/>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9079"/>
              </a:solidFill>
            </p:spPr>
            <p:txBody>
              <a:bodyPr/>
              <a:lstStyle/>
              <a:p>
                <a:endParaRPr lang="en-GB"/>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60"/>
                  </a:lnSpc>
                </a:pPr>
              </a:p>
            </p:txBody>
          </p:sp>
        </p:grpSp>
        <p:sp>
          <p:nvSpPr>
            <p:cNvPr id="8" name="TextBox 8"/>
            <p:cNvSpPr txBox="1"/>
            <p:nvPr/>
          </p:nvSpPr>
          <p:spPr>
            <a:xfrm>
              <a:off x="0" y="209521"/>
              <a:ext cx="1591360" cy="1064651"/>
            </a:xfrm>
            <a:prstGeom prst="rect">
              <a:avLst/>
            </a:prstGeom>
          </p:spPr>
          <p:txBody>
            <a:bodyPr lIns="0" tIns="0" rIns="0" bIns="0" rtlCol="0" anchor="t">
              <a:spAutoFit/>
            </a:bodyPr>
            <a:lstStyle/>
            <a:p>
              <a:pPr algn="ctr">
                <a:lnSpc>
                  <a:spcPts val="6790"/>
                </a:lnSpc>
              </a:pPr>
              <a:r>
                <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rPr>
                <a:t>9</a:t>
              </a:r>
              <a:endParaRPr lang="en-US" sz="4850" dirty="0">
                <a:solidFill>
                  <a:srgbClr val="331C2C"/>
                </a:solidFill>
                <a:latin typeface="Cooper BT Bold" panose="0208080404030B020404"/>
                <a:ea typeface="Cooper BT Bold" panose="0208080404030B020404"/>
                <a:cs typeface="Cooper BT Bold" panose="0208080404030B020404"/>
                <a:sym typeface="Cooper BT Bold" panose="0208080404030B020404"/>
              </a:endParaRP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sp>
        <p:nvSpPr>
          <p:cNvPr id="30"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GB"/>
          </a:p>
        </p:txBody>
      </p:sp>
      <p:sp>
        <p:nvSpPr>
          <p:cNvPr id="9" name="TextBox 2"/>
          <p:cNvSpPr txBox="1"/>
          <p:nvPr/>
        </p:nvSpPr>
        <p:spPr>
          <a:xfrm>
            <a:off x="-1524000" y="1186004"/>
            <a:ext cx="13180039" cy="1151662"/>
          </a:xfrm>
          <a:prstGeom prst="rect">
            <a:avLst/>
          </a:prstGeom>
        </p:spPr>
        <p:txBody>
          <a:bodyPr lIns="0" tIns="0" rIns="0" bIns="0" rtlCol="0" anchor="t">
            <a:spAutoFit/>
          </a:bodyPr>
          <a:lstStyle/>
          <a:p>
            <a:pPr algn="ctr">
              <a:lnSpc>
                <a:spcPts val="9800"/>
              </a:lnSpc>
            </a:pPr>
            <a:r>
              <a:rPr lang="en-GB" sz="6600" dirty="0">
                <a:latin typeface="Montserrat"/>
              </a:rPr>
              <a:t>Conclusions</a:t>
            </a:r>
            <a:endParaRPr lang="en-US" sz="4800" dirty="0">
              <a:latin typeface="Montserrat"/>
              <a:ea typeface="Cooper BT Bold" panose="0208080404030B020404"/>
              <a:cs typeface="Cooper BT Bold" panose="0208080404030B020404"/>
              <a:sym typeface="Cooper BT Bold" panose="0208080404030B020404"/>
            </a:endParaRPr>
          </a:p>
        </p:txBody>
      </p:sp>
      <p:sp>
        <p:nvSpPr>
          <p:cNvPr id="16" name="TextBox 15"/>
          <p:cNvSpPr txBox="1"/>
          <p:nvPr/>
        </p:nvSpPr>
        <p:spPr>
          <a:xfrm>
            <a:off x="1479088" y="3009900"/>
            <a:ext cx="8534400" cy="6001643"/>
          </a:xfrm>
          <a:prstGeom prst="rect">
            <a:avLst/>
          </a:prstGeom>
          <a:noFill/>
        </p:spPr>
        <p:txBody>
          <a:bodyPr wrap="square" rtlCol="0">
            <a:spAutoFit/>
          </a:bodyPr>
          <a:lstStyle/>
          <a:p>
            <a:pPr marL="457200" indent="-457200">
              <a:buFont typeface="Arial" panose="020B0604020202020204" pitchFamily="34" charset="0"/>
              <a:buChar char="•"/>
            </a:pPr>
            <a:r>
              <a:rPr lang="en-GB" sz="3200" b="1" dirty="0">
                <a:latin typeface="Montserrat"/>
              </a:rPr>
              <a:t>Base decisions </a:t>
            </a:r>
            <a:r>
              <a:rPr lang="en-GB" sz="3200" dirty="0">
                <a:latin typeface="Montserrat"/>
              </a:rPr>
              <a:t>on the identity of </a:t>
            </a:r>
            <a:r>
              <a:rPr lang="en-GB" sz="3200" b="1" dirty="0">
                <a:latin typeface="Montserrat"/>
              </a:rPr>
              <a:t>Leaf</a:t>
            </a:r>
            <a:endParaRPr lang="en-GB" sz="3200" b="1" dirty="0">
              <a:latin typeface="Montserrat"/>
            </a:endParaRPr>
          </a:p>
          <a:p>
            <a:pPr marL="457200" indent="-457200">
              <a:buFont typeface="Arial" panose="020B0604020202020204" pitchFamily="34" charset="0"/>
              <a:buChar char="•"/>
            </a:pPr>
            <a:endParaRPr lang="en-GB" sz="3200" dirty="0">
              <a:latin typeface="Montserrat"/>
            </a:endParaRPr>
          </a:p>
          <a:p>
            <a:pPr marL="457200" indent="-457200">
              <a:buFont typeface="Arial" panose="020B0604020202020204" pitchFamily="34" charset="0"/>
              <a:buChar char="•"/>
            </a:pPr>
            <a:r>
              <a:rPr lang="en-GB" sz="3200" dirty="0">
                <a:latin typeface="Montserrat"/>
              </a:rPr>
              <a:t>Most used tracking features are </a:t>
            </a:r>
            <a:endParaRPr lang="en-GB" sz="3200" dirty="0">
              <a:latin typeface="Montserrat"/>
            </a:endParaRPr>
          </a:p>
          <a:p>
            <a:r>
              <a:rPr lang="en-GB" sz="3200" dirty="0">
                <a:latin typeface="Montserrat"/>
              </a:rPr>
              <a:t>     </a:t>
            </a:r>
            <a:r>
              <a:rPr lang="en-GB" sz="3200" b="1" dirty="0">
                <a:latin typeface="Montserrat"/>
              </a:rPr>
              <a:t>Activity &amp; Calorie</a:t>
            </a:r>
            <a:endParaRPr lang="en-GB" sz="3200" b="1" dirty="0">
              <a:latin typeface="Montserrat"/>
            </a:endParaRPr>
          </a:p>
          <a:p>
            <a:endParaRPr lang="en-GB" sz="3200" b="1" dirty="0">
              <a:latin typeface="Montserrat"/>
            </a:endParaRPr>
          </a:p>
          <a:p>
            <a:pPr marL="457200" indent="-457200">
              <a:buFont typeface="Arial" panose="020B0604020202020204" pitchFamily="34" charset="0"/>
              <a:buChar char="•"/>
            </a:pPr>
            <a:r>
              <a:rPr lang="en-GB" sz="3200" dirty="0">
                <a:latin typeface="Montserrat"/>
              </a:rPr>
              <a:t>The </a:t>
            </a:r>
            <a:r>
              <a:rPr lang="en-GB" sz="3200" b="1" dirty="0">
                <a:latin typeface="Montserrat"/>
              </a:rPr>
              <a:t>majority</a:t>
            </a:r>
            <a:r>
              <a:rPr lang="en-GB" sz="3200" dirty="0">
                <a:latin typeface="Montserrat"/>
              </a:rPr>
              <a:t> of the userbase is </a:t>
            </a:r>
            <a:r>
              <a:rPr lang="en-GB" sz="3200" b="1" dirty="0">
                <a:latin typeface="Montserrat"/>
              </a:rPr>
              <a:t>average or below</a:t>
            </a:r>
            <a:endParaRPr lang="en-GB" sz="3200" b="1" dirty="0">
              <a:latin typeface="Montserrat"/>
            </a:endParaRPr>
          </a:p>
          <a:p>
            <a:pPr marL="457200" indent="-457200">
              <a:buFont typeface="Arial" panose="020B0604020202020204" pitchFamily="34" charset="0"/>
              <a:buChar char="•"/>
            </a:pPr>
            <a:endParaRPr lang="en-GB" sz="3200" dirty="0">
              <a:latin typeface="Montserrat"/>
            </a:endParaRPr>
          </a:p>
          <a:p>
            <a:pPr marL="457200" indent="-457200">
              <a:buFont typeface="Arial" panose="020B0604020202020204" pitchFamily="34" charset="0"/>
              <a:buChar char="•"/>
            </a:pPr>
            <a:r>
              <a:rPr lang="en-GB" sz="3200" b="1" dirty="0">
                <a:latin typeface="Montserrat"/>
              </a:rPr>
              <a:t>Some dedicated </a:t>
            </a:r>
            <a:r>
              <a:rPr lang="en-GB" sz="3200" dirty="0">
                <a:latin typeface="Montserrat"/>
              </a:rPr>
              <a:t>users belong to the </a:t>
            </a:r>
            <a:r>
              <a:rPr lang="en-GB" sz="3200" b="1" dirty="0">
                <a:latin typeface="Montserrat"/>
              </a:rPr>
              <a:t>minority </a:t>
            </a:r>
            <a:r>
              <a:rPr lang="en-GB" sz="3200" dirty="0">
                <a:latin typeface="Montserrat"/>
              </a:rPr>
              <a:t>of the </a:t>
            </a:r>
            <a:r>
              <a:rPr lang="en-GB" sz="3200" b="1" dirty="0">
                <a:latin typeface="Montserrat"/>
              </a:rPr>
              <a:t>userbase</a:t>
            </a:r>
            <a:endParaRPr lang="en-GB" sz="3200" b="1" dirty="0">
              <a:latin typeface="Montserrat"/>
            </a:endParaRPr>
          </a:p>
          <a:p>
            <a:endParaRPr lang="en-GB" sz="3200" dirty="0">
              <a:latin typeface="Montserrat"/>
            </a:endParaRPr>
          </a:p>
          <a:p>
            <a:endParaRPr lang="en-GB" sz="3200" dirty="0">
              <a:latin typeface="Lato" panose="020F0502020204030203" pitchFamily="34" charset="0"/>
            </a:endParaRPr>
          </a:p>
        </p:txBody>
      </p:sp>
      <p:pic>
        <p:nvPicPr>
          <p:cNvPr id="10" name="Picture 9" descr="A logo with orange letters&#10;&#10;Description automatically generated"/>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68522" y="8248115"/>
            <a:ext cx="3550956" cy="1997413"/>
          </a:xfrm>
          <a:prstGeom prst="rect">
            <a:avLst/>
          </a:prstGeom>
        </p:spPr>
      </p:pic>
      <p:sp>
        <p:nvSpPr>
          <p:cNvPr id="20" name="Freeform 13"/>
          <p:cNvSpPr/>
          <p:nvPr/>
        </p:nvSpPr>
        <p:spPr>
          <a:xfrm>
            <a:off x="12639832" y="3607216"/>
            <a:ext cx="4514215" cy="3576320"/>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p>
            <a:endParaRPr lang="en-GB"/>
          </a:p>
        </p:txBody>
      </p:sp>
      <p:pic>
        <p:nvPicPr>
          <p:cNvPr id="21" name="Picture 20" descr="A collage of a person wearing a necklace"/>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64977" y="3978473"/>
            <a:ext cx="4027805" cy="2712085"/>
          </a:xfrm>
          <a:prstGeom prst="ellipse">
            <a:avLst/>
          </a:prstGeom>
          <a:ln w="63500" cap="rnd">
            <a:solidFill>
              <a:srgbClr val="F6A223"/>
            </a:solidFill>
          </a:ln>
          <a:effectLst>
            <a:glow rad="63500">
              <a:schemeClr val="accent6">
                <a:satMod val="175000"/>
                <a:alpha val="40000"/>
              </a:schemeClr>
            </a:glow>
            <a:innerShdw blurRad="63500" dist="50800" dir="16200000">
              <a:prstClr val="black">
                <a:alpha val="50000"/>
              </a:prstClr>
            </a:innerShdw>
          </a:effectLst>
          <a:scene3d>
            <a:camera prst="orthographicFront"/>
            <a:lightRig rig="contrasting" dir="t">
              <a:rot lat="0" lon="0" rev="3000000"/>
            </a:lightRig>
          </a:scene3d>
          <a:sp3d contourW="7620">
            <a:contourClr>
              <a:srgbClr val="333333"/>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2115</Words>
  <Application>WPS Presentation</Application>
  <PresentationFormat>Custom</PresentationFormat>
  <Paragraphs>170</Paragraphs>
  <Slides>13</Slides>
  <Notes>5</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13</vt:i4>
      </vt:variant>
    </vt:vector>
  </HeadingPairs>
  <TitlesOfParts>
    <vt:vector size="29" baseType="lpstr">
      <vt:lpstr>Arial</vt:lpstr>
      <vt:lpstr>SimSun</vt:lpstr>
      <vt:lpstr>Wingdings</vt:lpstr>
      <vt:lpstr>Cooper BT Bold</vt:lpstr>
      <vt:lpstr>Lato</vt:lpstr>
      <vt:lpstr>Montserrat ExtraBold</vt:lpstr>
      <vt:lpstr>Montserrat</vt:lpstr>
      <vt:lpstr>Montserrat Black</vt:lpstr>
      <vt:lpstr>Montserrat</vt:lpstr>
      <vt:lpstr>Lato Light</vt:lpstr>
      <vt:lpstr>Calibri</vt:lpstr>
      <vt:lpstr>Microsoft YaHei</vt:lpstr>
      <vt:lpstr>Arial Unicode MS</vt:lpstr>
      <vt:lpstr>Aptos</vt:lpstr>
      <vt:lpstr>Segoe Print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Cream Purple Abstract Thesis Defense Presentation</dc:title>
  <dc:creator>Konstantinos Valourdos</dc:creator>
  <cp:lastModifiedBy>Costas</cp:lastModifiedBy>
  <cp:revision>13</cp:revision>
  <dcterms:created xsi:type="dcterms:W3CDTF">2006-08-16T00:00:00Z</dcterms:created>
  <dcterms:modified xsi:type="dcterms:W3CDTF">2024-08-28T22:03:04Z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A546DC7378E84F5493368F27657A735B_12</vt:lpwstr>
  </property>
  <property fmtid="{D5CDD505-2E9C-101B-9397-08002B2CF9AE}" pid="3" name="KSOProductBuildVer">
    <vt:lpwstr>2057-12.2.0.18165</vt:lpwstr>
  </property>
</Properties>
</file>

<file path=docProps/thumbnail.jpeg>
</file>